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68" r:id="rId9"/>
    <p:sldId id="280" r:id="rId10"/>
    <p:sldId id="269" r:id="rId11"/>
    <p:sldId id="282" r:id="rId12"/>
    <p:sldId id="283" r:id="rId13"/>
    <p:sldId id="277" r:id="rId14"/>
    <p:sldId id="284" r:id="rId15"/>
    <p:sldId id="285" r:id="rId16"/>
    <p:sldId id="286" r:id="rId17"/>
    <p:sldId id="281" r:id="rId1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1" autoAdjust="0"/>
    <p:restoredTop sz="94660"/>
  </p:normalViewPr>
  <p:slideViewPr>
    <p:cSldViewPr>
      <p:cViewPr varScale="1">
        <p:scale>
          <a:sx n="42" d="100"/>
          <a:sy n="42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9DA9BD-E2CB-45D9-B92E-257B5AD6F918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A902E8-9564-4969-A1FF-5A0EB370B23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378645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AD77FF-AB78-49D9-AC64-B5EEBCD5D324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2648411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D5DB0-92D8-4618-ACAF-67DB23161120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308731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8DC14-84EA-4712-A448-CC68F7494E63}" type="slidenum">
              <a:rPr lang="sr-Latn-CS" smtClean="0"/>
              <a:pPr>
                <a:defRPr/>
              </a:pPr>
              <a:t>11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370509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0ADEB3-75A0-4D2E-9BF6-295E3F3ABCA6}" type="slidenum">
              <a:rPr lang="sr-Latn-CS" smtClean="0"/>
              <a:pPr>
                <a:defRPr/>
              </a:pPr>
              <a:t>12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41980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829F00-6DB8-47F6-B60C-16B357D4A29B}" type="slidenum">
              <a:rPr lang="sr-Latn-CS" smtClean="0"/>
              <a:pPr>
                <a:defRPr/>
              </a:pPr>
              <a:t>13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58052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71C3E-F00A-46D0-A797-11BEF8D85C98}" type="slidenum">
              <a:rPr lang="sr-Latn-CS" smtClean="0"/>
              <a:pPr>
                <a:defRPr/>
              </a:pPr>
              <a:t>14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861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03F68-FF36-4489-88CB-79DD100428BD}" type="slidenum">
              <a:rPr lang="sr-Latn-CS" smtClean="0"/>
              <a:pPr>
                <a:defRPr/>
              </a:pPr>
              <a:t>15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544292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4C943E-B871-4394-851C-F711C4AB8E70}" type="slidenum">
              <a:rPr lang="sr-Latn-CS" smtClean="0"/>
              <a:pPr>
                <a:defRPr/>
              </a:pPr>
              <a:t>16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40977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B32AAF-2781-49B1-AA15-8F42DC34BBAE}" type="slidenum">
              <a:rPr lang="sr-Latn-CS" smtClean="0"/>
              <a:pPr>
                <a:defRPr/>
              </a:pPr>
              <a:t>17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9518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23CB7-9631-4944-8CA4-D5C788E6AFA2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85275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9DD67D-A522-4D72-9B07-E13E352D4293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263118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20823-4558-4680-AD14-AA5A69C9207B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45175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48536-49B6-4109-97DC-C9D4AB753D47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269820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24E29-B554-48DD-82CA-18F6E77C0EDA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245192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2BC76-1126-4DA2-8878-5140D0A2EA21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327358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1C059-AD70-45D3-9A38-EB2481EF9489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377309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698C8-1D6B-47C1-AB5D-352A7ED26C59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31782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259B11A-76F1-4417-9072-F0BBA021E25C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BF3C9-0704-48D3-A533-3899B69CA7C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6C158-0868-45B0-B066-AF5217EA37FD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8224-AB58-48DF-ADEE-FC48E687EAD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9440-CF54-4608-97AB-D208E5E471ED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C7DF-683F-4A35-9BA0-4B9763C149A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3E6-1D8C-4E3C-A7CE-7FFB3C1B5974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E32C-AFED-46C8-92E9-71C7CC198D5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F694-774F-44D0-8372-3E69CE6AF32C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5DE47-5AA3-41CB-B527-E756256FA56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A6BE-4B78-41E3-B503-AF924C8C4D3B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D57-830F-4A3A-876E-CBD8447DC4D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B071-A7BF-46EE-B00E-49DD914C9D9E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4505-27D1-47E9-AE16-A9BAB78272F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0E89-95ED-4EB3-8FBE-5E20B44A4E98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AB2C-24AC-4192-867D-81B513FDCD8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03D8-92F6-440A-8AC1-40455F994DE2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E496-6B71-4DBF-B5DB-AA1332ED2A7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FCCD-8082-4B45-B680-DED6DFD91D86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6445-4051-4387-BB97-04D594DA37C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6010-1891-4E43-944E-5AC134F12FAF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E797-5ABC-428C-838D-20FEE290417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8AE51-F766-41CA-8E0F-BCC111AA2B20}" type="datetimeFigureOut">
              <a:rPr lang="sr-Latn-CS"/>
              <a:pPr>
                <a:defRPr/>
              </a:pPr>
              <a:t>20.9.2019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BDFF4-EC24-4E83-9634-2F60DA3BE9E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88" r:id="rId4"/>
    <p:sldLayoutId id="2147483789" r:id="rId5"/>
    <p:sldLayoutId id="2147483793" r:id="rId6"/>
    <p:sldLayoutId id="2147483794" r:id="rId7"/>
    <p:sldLayoutId id="2147483795" r:id="rId8"/>
    <p:sldLayoutId id="2147483796" r:id="rId9"/>
    <p:sldLayoutId id="2147483790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19.jpeg"/><Relationship Id="rId4" Type="http://schemas.openxmlformats.org/officeDocument/2006/relationships/image" Target="../media/image34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214438" y="3786188"/>
            <a:ext cx="6858000" cy="990600"/>
          </a:xfrm>
        </p:spPr>
        <p:txBody>
          <a:bodyPr/>
          <a:lstStyle/>
          <a:p>
            <a:pPr eaLnBrk="1" hangingPunct="1"/>
            <a:r>
              <a:rPr lang="sr-Cyrl-CS" sz="3600" smtClean="0"/>
              <a:t>Култивисане  животне заједнице</a:t>
            </a:r>
            <a:br>
              <a:rPr lang="sr-Cyrl-CS" sz="3600" smtClean="0"/>
            </a:br>
            <a:endParaRPr lang="sr-Latn-CS" sz="36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r-Cyrl-CS" dirty="0" smtClean="0"/>
              <a:t>Природа и друштво</a:t>
            </a:r>
            <a:endParaRPr lang="sr-Latn-CS" dirty="0"/>
          </a:p>
        </p:txBody>
      </p:sp>
      <p:pic>
        <p:nvPicPr>
          <p:cNvPr id="6" name="Picture 5" descr="CIMG55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857250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Паркови-култивисане животне заједнице</a:t>
            </a:r>
            <a:endParaRPr lang="sr-Latn-CS" smtClean="0"/>
          </a:p>
        </p:txBody>
      </p:sp>
      <p:pic>
        <p:nvPicPr>
          <p:cNvPr id="11" name="Picture 9" descr="Park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2500306"/>
            <a:ext cx="5148805" cy="3861604"/>
          </a:xfrm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57188" y="1285875"/>
            <a:ext cx="86439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Cyrl-CS" sz="2000" dirty="0">
                <a:latin typeface="+mj-lt"/>
              </a:rPr>
              <a:t>Људи подижу паркове у насељима, на местима која имају све потребне услове за раст и развој дрвећа, траве и цвећа које у њима гаје. Паркови су станиште многих животиња.</a:t>
            </a:r>
          </a:p>
        </p:txBody>
      </p:sp>
      <p:pic>
        <p:nvPicPr>
          <p:cNvPr id="14" name="Picture 9" descr="vever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286388"/>
            <a:ext cx="1676400" cy="122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0" descr="vra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428868"/>
            <a:ext cx="1447800" cy="143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2" descr="golu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929066"/>
            <a:ext cx="1676400" cy="125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Паркови- култивисане животне заједнице</a:t>
            </a:r>
            <a:endParaRPr lang="sr-Latn-CS" smtClean="0"/>
          </a:p>
        </p:txBody>
      </p:sp>
      <p:pic>
        <p:nvPicPr>
          <p:cNvPr id="4" name="Content Placeholder 3" descr="Waterfal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14414" y="1571612"/>
            <a:ext cx="6286544" cy="471490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Неки паркови су под заштитом држава</a:t>
            </a:r>
            <a:endParaRPr lang="sr-Latn-CS" smtClean="0"/>
          </a:p>
        </p:txBody>
      </p:sp>
      <p:pic>
        <p:nvPicPr>
          <p:cNvPr id="4" name="Content Placeholder 3" descr="kolodi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14414" y="1214422"/>
            <a:ext cx="6858047" cy="514353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Радови људи у култивисаним заједницама</a:t>
            </a:r>
            <a:endParaRPr lang="sr-Latn-CS" smtClean="0"/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1066800"/>
          </a:xfrm>
        </p:spPr>
        <p:txBody>
          <a:bodyPr/>
          <a:lstStyle/>
          <a:p>
            <a:pPr eaLnBrk="1" hangingPunct="1"/>
            <a:r>
              <a:rPr lang="sr-Cyrl-CS" smtClean="0"/>
              <a:t>О биљкама на њиви, у воћњаку, винограду, повртњаку</a:t>
            </a:r>
            <a:r>
              <a:rPr lang="sr-Latn-CS" smtClean="0"/>
              <a:t> </a:t>
            </a:r>
            <a:r>
              <a:rPr lang="sr-Cyrl-CS" smtClean="0"/>
              <a:t>и парковима, човек брине током целе године.</a:t>
            </a:r>
            <a:endParaRPr lang="sr-Latn-CS" smtClean="0"/>
          </a:p>
        </p:txBody>
      </p:sp>
      <p:pic>
        <p:nvPicPr>
          <p:cNvPr id="7" name="Picture 9" descr="Tanjiranj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357438"/>
            <a:ext cx="2678112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10" descr="psenic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357688"/>
            <a:ext cx="2720975" cy="1785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9" descr="Okopavanj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2643188"/>
            <a:ext cx="2286000" cy="350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8" descr="Oranj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2714625"/>
            <a:ext cx="2214562" cy="344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Cyrl-CS" smtClean="0"/>
              <a:t>Радови људи у култивисаним заједницама</a:t>
            </a:r>
            <a:endParaRPr lang="sr-Latn-CS" smtClean="0"/>
          </a:p>
        </p:txBody>
      </p:sp>
      <p:sp>
        <p:nvSpPr>
          <p:cNvPr id="7" name="TextBox 6"/>
          <p:cNvSpPr txBox="1"/>
          <p:nvPr/>
        </p:nvSpPr>
        <p:spPr>
          <a:xfrm>
            <a:off x="1857375" y="1571625"/>
            <a:ext cx="4572000" cy="584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r-Cyrl-CS" sz="3200" dirty="0"/>
              <a:t>ПРОЛЕЋЕ</a:t>
            </a:r>
            <a:endParaRPr lang="sr-Latn-CS" sz="3200" dirty="0"/>
          </a:p>
        </p:txBody>
      </p:sp>
      <p:sp>
        <p:nvSpPr>
          <p:cNvPr id="5" name="Action Button: Movie 4">
            <a:hlinkClick r:id="" action="ppaction://noaction" highlightClick="1"/>
          </p:cNvPr>
          <p:cNvSpPr/>
          <p:nvPr/>
        </p:nvSpPr>
        <p:spPr>
          <a:xfrm>
            <a:off x="1857375" y="1571625"/>
            <a:ext cx="785813" cy="571500"/>
          </a:xfrm>
          <a:prstGeom prst="actionButtonMovi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14620"/>
            <a:ext cx="4143404" cy="31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Cyrl-CS" smtClean="0"/>
              <a:t>Радови људи у култивисаним заједницама</a:t>
            </a:r>
            <a:endParaRPr lang="sr-Latn-CS" smtClean="0"/>
          </a:p>
        </p:txBody>
      </p:sp>
      <p:sp>
        <p:nvSpPr>
          <p:cNvPr id="7" name="TextBox 6"/>
          <p:cNvSpPr txBox="1"/>
          <p:nvPr/>
        </p:nvSpPr>
        <p:spPr>
          <a:xfrm>
            <a:off x="1928813" y="1643063"/>
            <a:ext cx="4572000" cy="584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r-Cyrl-CS" sz="3200" dirty="0"/>
              <a:t>ЛЕТО</a:t>
            </a:r>
            <a:endParaRPr lang="sr-Latn-CS" sz="3200" dirty="0"/>
          </a:p>
        </p:txBody>
      </p:sp>
      <p:sp>
        <p:nvSpPr>
          <p:cNvPr id="5" name="Action Button: Movie 4">
            <a:hlinkClick r:id="" action="ppaction://noaction" highlightClick="1"/>
          </p:cNvPr>
          <p:cNvSpPr/>
          <p:nvPr/>
        </p:nvSpPr>
        <p:spPr>
          <a:xfrm>
            <a:off x="1928813" y="1643063"/>
            <a:ext cx="785812" cy="571500"/>
          </a:xfrm>
          <a:prstGeom prst="actionButtonMovi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643182"/>
            <a:ext cx="3929090" cy="302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Cyrl-CS" smtClean="0"/>
              <a:t>Радови људи у култивисаним заједницама</a:t>
            </a:r>
            <a:endParaRPr lang="sr-Latn-CS" smtClean="0"/>
          </a:p>
        </p:txBody>
      </p:sp>
      <p:sp>
        <p:nvSpPr>
          <p:cNvPr id="7" name="TextBox 6"/>
          <p:cNvSpPr txBox="1"/>
          <p:nvPr/>
        </p:nvSpPr>
        <p:spPr>
          <a:xfrm>
            <a:off x="1785938" y="1500188"/>
            <a:ext cx="4572000" cy="584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r-Cyrl-CS" sz="3200" dirty="0"/>
              <a:t>ЈЕСЕН И ЗИМА</a:t>
            </a:r>
            <a:endParaRPr lang="sr-Latn-CS" sz="3200" dirty="0"/>
          </a:p>
        </p:txBody>
      </p:sp>
      <p:sp>
        <p:nvSpPr>
          <p:cNvPr id="5" name="Action Button: Movie 4">
            <a:hlinkClick r:id="" action="ppaction://noaction" highlightClick="1"/>
          </p:cNvPr>
          <p:cNvSpPr/>
          <p:nvPr/>
        </p:nvSpPr>
        <p:spPr>
          <a:xfrm>
            <a:off x="1785938" y="1500188"/>
            <a:ext cx="785812" cy="571500"/>
          </a:xfrm>
          <a:prstGeom prst="actionButtonMovi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00306"/>
            <a:ext cx="4000528" cy="307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Животињски свет</a:t>
            </a:r>
            <a:endParaRPr lang="sr-Latn-CS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214438"/>
            <a:ext cx="8686800" cy="4937125"/>
          </a:xfrm>
        </p:spPr>
        <p:txBody>
          <a:bodyPr/>
          <a:lstStyle/>
          <a:p>
            <a:pPr eaLnBrk="1" hangingPunct="1"/>
            <a:r>
              <a:rPr lang="sr-Cyrl-CS" smtClean="0"/>
              <a:t>У култивисаним стаништима које уређује човек живе многе животиње.</a:t>
            </a:r>
          </a:p>
          <a:p>
            <a:pPr eaLnBrk="1" hangingPunct="1"/>
            <a:r>
              <a:rPr lang="sr-Cyrl-CS" smtClean="0"/>
              <a:t>Људи култивисана станишта морају штитити од неких животиња које уништавају житарице, поврће, воће.</a:t>
            </a:r>
            <a:endParaRPr lang="sr-Latn-CS" smtClean="0"/>
          </a:p>
        </p:txBody>
      </p:sp>
      <p:pic>
        <p:nvPicPr>
          <p:cNvPr id="4" name="Picture 8" descr="kupus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00504"/>
            <a:ext cx="1619261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 descr="kupu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214950"/>
            <a:ext cx="1714500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38" y="3500438"/>
            <a:ext cx="1928812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r-Cyrl-CS" sz="2000" dirty="0"/>
              <a:t>Лептир купусар</a:t>
            </a:r>
            <a:endParaRPr lang="sr-Latn-CS" sz="2000" dirty="0"/>
          </a:p>
        </p:txBody>
      </p:sp>
      <p:pic>
        <p:nvPicPr>
          <p:cNvPr id="7" name="Picture 6" descr="krompir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929066"/>
            <a:ext cx="1500198" cy="145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krompi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5357826"/>
            <a:ext cx="150019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786063" y="3500438"/>
            <a:ext cx="2500312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r-Cyrl-CS" sz="2000" dirty="0"/>
              <a:t>Кромпирова златица</a:t>
            </a:r>
            <a:endParaRPr lang="sr-Latn-CS" sz="2000" dirty="0"/>
          </a:p>
        </p:txBody>
      </p:sp>
      <p:pic>
        <p:nvPicPr>
          <p:cNvPr id="10" name="Picture 9" descr="skakava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4000504"/>
            <a:ext cx="1705682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senic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18" y="5286388"/>
            <a:ext cx="1619261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429250" y="3500438"/>
            <a:ext cx="1419225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r-Cyrl-CS" sz="2000" dirty="0"/>
              <a:t>Скакавац</a:t>
            </a:r>
            <a:endParaRPr lang="sr-Latn-CS" sz="2000" dirty="0"/>
          </a:p>
        </p:txBody>
      </p:sp>
      <p:pic>
        <p:nvPicPr>
          <p:cNvPr id="13" name="Picture 12" descr="Ze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8082" y="3929066"/>
            <a:ext cx="1285884" cy="129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286625" y="3429000"/>
            <a:ext cx="1419225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r-Cyrl-CS" sz="2000" dirty="0"/>
              <a:t>Зец</a:t>
            </a:r>
            <a:endParaRPr lang="sr-Latn-CS" sz="2000" dirty="0"/>
          </a:p>
        </p:txBody>
      </p:sp>
      <p:pic>
        <p:nvPicPr>
          <p:cNvPr id="15" name="Picture 9" descr="jabuka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5158934"/>
            <a:ext cx="1071570" cy="169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Животне заједнице</a:t>
            </a:r>
            <a:endParaRPr lang="sr-Latn-CS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563688"/>
            <a:ext cx="8643937" cy="4365625"/>
          </a:xfrm>
        </p:spPr>
        <p:txBody>
          <a:bodyPr/>
          <a:lstStyle/>
          <a:p>
            <a:pPr eaLnBrk="1" hangingPunct="1"/>
            <a:r>
              <a:rPr lang="sr-Cyrl-CS" smtClean="0">
                <a:solidFill>
                  <a:srgbClr val="FF0000"/>
                </a:solidFill>
              </a:rPr>
              <a:t>КУЛТИВИСАНЕ</a:t>
            </a:r>
            <a:r>
              <a:rPr lang="sr-Cyrl-CS" smtClean="0"/>
              <a:t> животне заједнице</a:t>
            </a:r>
            <a:r>
              <a:rPr lang="en-US" smtClean="0"/>
              <a:t> </a:t>
            </a:r>
            <a:r>
              <a:rPr lang="sr-Cyrl-CS" smtClean="0"/>
              <a:t>су оне које је уредио човек према својим потребама.</a:t>
            </a:r>
          </a:p>
          <a:p>
            <a:pPr eaLnBrk="1" hangingPunct="1">
              <a:buFont typeface="Wingdings 3" pitchFamily="18" charset="2"/>
              <a:buNone/>
            </a:pPr>
            <a:endParaRPr lang="sr-Cyrl-CS" smtClean="0"/>
          </a:p>
          <a:p>
            <a:pPr eaLnBrk="1" hangingPunct="1"/>
            <a:r>
              <a:rPr lang="sr-Cyrl-CS" smtClean="0"/>
              <a:t>То су: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sr-Cyrl-CS" smtClean="0">
                <a:solidFill>
                  <a:srgbClr val="FF0000"/>
                </a:solidFill>
              </a:rPr>
              <a:t>ЊИВЕ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sr-Cyrl-CS" smtClean="0">
                <a:solidFill>
                  <a:srgbClr val="FF0000"/>
                </a:solidFill>
              </a:rPr>
              <a:t>ВОЋЊАЦИ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sr-Cyrl-CS" smtClean="0">
                <a:solidFill>
                  <a:srgbClr val="FF0000"/>
                </a:solidFill>
              </a:rPr>
              <a:t>ВИНОГРАДИ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sr-Cyrl-CS" smtClean="0">
                <a:solidFill>
                  <a:srgbClr val="FF0000"/>
                </a:solidFill>
              </a:rPr>
              <a:t>ПОВРТЊАЦИ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sr-Cyrl-CS" smtClean="0">
                <a:solidFill>
                  <a:srgbClr val="FF0000"/>
                </a:solidFill>
              </a:rPr>
              <a:t>ПАРКОВИ</a:t>
            </a:r>
          </a:p>
          <a:p>
            <a:pPr eaLnBrk="1" hangingPunct="1"/>
            <a:endParaRPr lang="sr-Cyrl-CS" smtClean="0"/>
          </a:p>
        </p:txBody>
      </p:sp>
      <p:pic>
        <p:nvPicPr>
          <p:cNvPr id="4" name="Picture 3" descr="zitno-pol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714620"/>
            <a:ext cx="2071702" cy="136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grozdj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86058"/>
            <a:ext cx="128588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jabuk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429000"/>
            <a:ext cx="167953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Povrtnj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714884"/>
            <a:ext cx="2038331" cy="152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Park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4929198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ЊИВЕ – култивисане животне заједнице</a:t>
            </a:r>
            <a:endParaRPr lang="sr-Latn-CS" smtClean="0"/>
          </a:p>
        </p:txBody>
      </p:sp>
      <p:pic>
        <p:nvPicPr>
          <p:cNvPr id="5" name="Picture 4" descr="nj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2143125"/>
            <a:ext cx="3989387" cy="150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0063" y="1285875"/>
            <a:ext cx="8143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Cyrl-CS" sz="2000" dirty="0">
                <a:latin typeface="+mn-lt"/>
              </a:rPr>
              <a:t>Њиве су култивисана станишта која се најчешће налазе у равници и у близини река, где има довољно плодног земљишта и воде.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1500" y="3857625"/>
            <a:ext cx="7429500" cy="4000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2000" dirty="0">
                <a:latin typeface="+mn-lt"/>
              </a:rPr>
              <a:t>На њивама се гаје житарице и индустријско биље</a:t>
            </a:r>
          </a:p>
        </p:txBody>
      </p:sp>
      <p:pic>
        <p:nvPicPr>
          <p:cNvPr id="8" name="Picture 7" descr="zitno-polj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071688"/>
            <a:ext cx="2489200" cy="1643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11" descr="suncokre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357694"/>
            <a:ext cx="1253999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senic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4286256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kukuruz_06110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68" y="4357694"/>
            <a:ext cx="2286016" cy="186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785813" y="634523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ПШЕНИЦА</a:t>
            </a:r>
            <a:endParaRPr lang="sr-Latn-CS"/>
          </a:p>
        </p:txBody>
      </p: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3500438" y="634523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КУКУРУЗ</a:t>
            </a:r>
            <a:endParaRPr lang="sr-Latn-CS"/>
          </a:p>
        </p:txBody>
      </p: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5786438" y="634523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СУНЦОКРЕТ</a:t>
            </a:r>
            <a:endParaRPr lang="sr-Latn-C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ЊИВЕ – култивисане животне заједнице</a:t>
            </a:r>
            <a:endParaRPr lang="sr-Latn-C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7188" y="1643063"/>
            <a:ext cx="3429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Cyrl-CS" sz="2000" dirty="0">
                <a:latin typeface="+mn-lt"/>
              </a:rPr>
              <a:t>Од пшенице, кукуруза и  ражи  добијамо брашно.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3438" y="1643063"/>
            <a:ext cx="43576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Cyrl-CS" sz="2000" dirty="0">
                <a:latin typeface="+mn-lt"/>
              </a:rPr>
              <a:t>Од сунцокрета добијамо јестиво уље. </a:t>
            </a:r>
          </a:p>
          <a:p>
            <a:pPr>
              <a:defRPr/>
            </a:pPr>
            <a:r>
              <a:rPr lang="sr-Cyrl-CS" sz="2000" dirty="0">
                <a:latin typeface="+mn-lt"/>
              </a:rPr>
              <a:t>Од шећерне репе се добија шећер.</a:t>
            </a:r>
          </a:p>
        </p:txBody>
      </p:sp>
      <p:pic>
        <p:nvPicPr>
          <p:cNvPr id="21" name="Picture 11" descr="hle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929198"/>
            <a:ext cx="1500198" cy="102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3" descr="pogacic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000636"/>
            <a:ext cx="1571624" cy="107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2" descr="ulj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072074"/>
            <a:ext cx="71438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10" descr="sec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000636"/>
            <a:ext cx="1714512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ction Button: Movie 10">
            <a:hlinkClick r:id="" action="ppaction://noaction" highlightClick="1"/>
          </p:cNvPr>
          <p:cNvSpPr/>
          <p:nvPr/>
        </p:nvSpPr>
        <p:spPr>
          <a:xfrm>
            <a:off x="357158" y="4929198"/>
            <a:ext cx="500062" cy="285750"/>
          </a:xfrm>
          <a:prstGeom prst="actionButtonMovi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12" name="Action Button: Movie 11">
            <a:hlinkClick r:id="" action="ppaction://noaction" highlightClick="1"/>
          </p:cNvPr>
          <p:cNvSpPr/>
          <p:nvPr/>
        </p:nvSpPr>
        <p:spPr>
          <a:xfrm>
            <a:off x="4786314" y="5000636"/>
            <a:ext cx="500062" cy="285750"/>
          </a:xfrm>
          <a:prstGeom prst="actionButtonMovi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357430"/>
            <a:ext cx="3290897" cy="25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2344428"/>
            <a:ext cx="3286148" cy="253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Воћњаци – култивисане животне заједнице</a:t>
            </a:r>
            <a:endParaRPr lang="sr-Latn-CS" smtClean="0"/>
          </a:p>
        </p:txBody>
      </p:sp>
      <p:sp>
        <p:nvSpPr>
          <p:cNvPr id="6" name="Rectangle 5"/>
          <p:cNvSpPr/>
          <p:nvPr/>
        </p:nvSpPr>
        <p:spPr>
          <a:xfrm>
            <a:off x="500063" y="1285875"/>
            <a:ext cx="8143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Cyrl-CS" sz="2000" dirty="0">
                <a:latin typeface="+mj-lt"/>
              </a:rPr>
              <a:t>Воћњака има у равници и на странама нижих планина где је земљиште плодно и има довољно светлости, топлоте и воде.</a:t>
            </a:r>
          </a:p>
        </p:txBody>
      </p:sp>
      <p:pic>
        <p:nvPicPr>
          <p:cNvPr id="16" name="Picture 15" descr="vocnja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143116"/>
            <a:ext cx="542925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Воћњаци – култивисане животне заједнице</a:t>
            </a:r>
            <a:endParaRPr lang="sr-Latn-CS" smtClean="0"/>
          </a:p>
        </p:txBody>
      </p:sp>
      <p:sp>
        <p:nvSpPr>
          <p:cNvPr id="6" name="Rectangle 5"/>
          <p:cNvSpPr/>
          <p:nvPr/>
        </p:nvSpPr>
        <p:spPr>
          <a:xfrm>
            <a:off x="500063" y="1285875"/>
            <a:ext cx="8143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Cyrl-CS" sz="2000" dirty="0">
                <a:latin typeface="+mj-lt"/>
              </a:rPr>
              <a:t>У воћњацима људи гаје воће које се најчешће једе свеже. Од њега се још припрема зимница (сокови, џем, слатко, компот...)</a:t>
            </a:r>
          </a:p>
        </p:txBody>
      </p:sp>
      <p:pic>
        <p:nvPicPr>
          <p:cNvPr id="7" name="Picture 9" descr="jabuk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3116"/>
            <a:ext cx="1285884" cy="203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breskv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214554"/>
            <a:ext cx="128588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sliv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429132"/>
            <a:ext cx="2500313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ction Button: Movie 8">
            <a:hlinkClick r:id="" action="ppaction://noaction" highlightClick="1"/>
          </p:cNvPr>
          <p:cNvSpPr/>
          <p:nvPr/>
        </p:nvSpPr>
        <p:spPr>
          <a:xfrm>
            <a:off x="642910" y="5643578"/>
            <a:ext cx="500062" cy="285750"/>
          </a:xfrm>
          <a:prstGeom prst="actionButtonMovi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11" name="Rectangle 10"/>
          <p:cNvSpPr/>
          <p:nvPr/>
        </p:nvSpPr>
        <p:spPr>
          <a:xfrm>
            <a:off x="1071538" y="5572140"/>
            <a:ext cx="3429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2000" dirty="0">
                <a:latin typeface="+mn-lt"/>
              </a:rPr>
              <a:t>ВОЋЊАЦИ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357430"/>
            <a:ext cx="4162437" cy="31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43925" cy="990600"/>
          </a:xfrm>
        </p:spPr>
        <p:txBody>
          <a:bodyPr/>
          <a:lstStyle/>
          <a:p>
            <a:pPr eaLnBrk="1" hangingPunct="1"/>
            <a:r>
              <a:rPr lang="sr-Cyrl-CS" smtClean="0"/>
              <a:t>Виноград – култивисане животне заједнице</a:t>
            </a:r>
            <a:endParaRPr lang="sr-Latn-CS" smtClean="0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642938" y="1285875"/>
            <a:ext cx="8072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dirty="0">
                <a:latin typeface="+mj-lt"/>
              </a:rPr>
              <a:t>Винова лоза успева у брдским крајевима с песковитим земљиштем у коме се вода не задржава, а сунчеве светлости и топлоте има у изобиљу. У винограду се гаји винова лоза. Од грожђа људи праве сокове, вино и ракију.</a:t>
            </a:r>
            <a:endParaRPr lang="en-US" dirty="0">
              <a:latin typeface="+mj-lt"/>
            </a:endParaRPr>
          </a:p>
        </p:txBody>
      </p:sp>
      <p:pic>
        <p:nvPicPr>
          <p:cNvPr id="12" name="Picture 8" descr="grozdj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928934"/>
            <a:ext cx="123825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grozdj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86058"/>
            <a:ext cx="127635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ction Button: Movie 6">
            <a:hlinkClick r:id="" action="ppaction://noaction" highlightClick="1"/>
          </p:cNvPr>
          <p:cNvSpPr/>
          <p:nvPr/>
        </p:nvSpPr>
        <p:spPr>
          <a:xfrm>
            <a:off x="714348" y="5572140"/>
            <a:ext cx="500062" cy="285750"/>
          </a:xfrm>
          <a:prstGeom prst="actionButtonMovi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9" name="Rectangle 8"/>
          <p:cNvSpPr/>
          <p:nvPr/>
        </p:nvSpPr>
        <p:spPr>
          <a:xfrm>
            <a:off x="1285852" y="5500702"/>
            <a:ext cx="3000396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sz="2000" dirty="0">
                <a:latin typeface="+mn-lt"/>
              </a:rPr>
              <a:t>ВИНОГРАДИ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428868"/>
            <a:ext cx="3938599" cy="299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43925" cy="990600"/>
          </a:xfrm>
        </p:spPr>
        <p:txBody>
          <a:bodyPr/>
          <a:lstStyle/>
          <a:p>
            <a:pPr eaLnBrk="1" hangingPunct="1"/>
            <a:r>
              <a:rPr lang="sr-Cyrl-CS" smtClean="0"/>
              <a:t>Повртњак – култивисане животне заједнице</a:t>
            </a:r>
            <a:endParaRPr lang="sr-Latn-CS" smtClean="0"/>
          </a:p>
        </p:txBody>
      </p:sp>
      <p:sp>
        <p:nvSpPr>
          <p:cNvPr id="23" name="TextBox 22"/>
          <p:cNvSpPr txBox="1"/>
          <p:nvPr/>
        </p:nvSpPr>
        <p:spPr>
          <a:xfrm>
            <a:off x="428625" y="1285875"/>
            <a:ext cx="8715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2000" dirty="0">
                <a:latin typeface="+mj-lt"/>
              </a:rPr>
              <a:t>Повртњаци се налазе на равном или мало нагнутом терену заштићеном  од ветра са доста светлости и топлоте.</a:t>
            </a:r>
            <a:endParaRPr lang="sr-Latn-CS" sz="2000" dirty="0">
              <a:latin typeface="+mj-lt"/>
            </a:endParaRPr>
          </a:p>
        </p:txBody>
      </p:sp>
      <p:pic>
        <p:nvPicPr>
          <p:cNvPr id="24" name="Picture 2" descr="Povrtnj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4991102" cy="374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13" descr="kelj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4976813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pasulj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3643313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luk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22860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43925" cy="990600"/>
          </a:xfrm>
        </p:spPr>
        <p:txBody>
          <a:bodyPr/>
          <a:lstStyle/>
          <a:p>
            <a:pPr eaLnBrk="1" hangingPunct="1"/>
            <a:r>
              <a:rPr lang="sr-Cyrl-CS" smtClean="0"/>
              <a:t>Повртњак – култивисане животне заједнице</a:t>
            </a:r>
            <a:endParaRPr lang="sr-Latn-CS" smtClean="0"/>
          </a:p>
        </p:txBody>
      </p:sp>
      <p:pic>
        <p:nvPicPr>
          <p:cNvPr id="17" name="Picture 9" descr="krastava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570" y="4817138"/>
            <a:ext cx="2143140" cy="139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 descr="lu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4710" y="3459816"/>
            <a:ext cx="1893107" cy="126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8" descr="paradajz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6148" y="4817138"/>
            <a:ext cx="193644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2" descr="sargarepa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1570" y="3388378"/>
            <a:ext cx="2090742" cy="139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0" descr="paprika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1834" y="1959618"/>
            <a:ext cx="2071702" cy="144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4" descr="kupus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93007" y="1959618"/>
            <a:ext cx="201915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428625" y="1357313"/>
            <a:ext cx="8429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2000" dirty="0">
                <a:latin typeface="+mj-lt"/>
              </a:rPr>
              <a:t>У повртањаку човек га</a:t>
            </a:r>
            <a:r>
              <a:rPr lang="sr-Latn-CS" sz="2000" dirty="0">
                <a:latin typeface="+mj-lt"/>
              </a:rPr>
              <a:t>j</a:t>
            </a:r>
            <a:r>
              <a:rPr lang="sr-Cyrl-CS" sz="2000" dirty="0">
                <a:latin typeface="+mj-lt"/>
              </a:rPr>
              <a:t>и поврће које користи за исхрану.</a:t>
            </a:r>
            <a:endParaRPr lang="sr-Latn-CS" sz="2000" dirty="0">
              <a:latin typeface="+mj-lt"/>
            </a:endParaRPr>
          </a:p>
        </p:txBody>
      </p:sp>
      <p:sp>
        <p:nvSpPr>
          <p:cNvPr id="11" name="Action Button: Movie 10">
            <a:hlinkClick r:id="" action="ppaction://noaction" highlightClick="1"/>
          </p:cNvPr>
          <p:cNvSpPr/>
          <p:nvPr/>
        </p:nvSpPr>
        <p:spPr>
          <a:xfrm>
            <a:off x="714348" y="6429396"/>
            <a:ext cx="500063" cy="285750"/>
          </a:xfrm>
          <a:prstGeom prst="actionButtonMovi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12" name="Rectangle 11"/>
          <p:cNvSpPr/>
          <p:nvPr/>
        </p:nvSpPr>
        <p:spPr>
          <a:xfrm>
            <a:off x="928662" y="6286520"/>
            <a:ext cx="3429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2000" dirty="0">
                <a:latin typeface="+mn-lt"/>
              </a:rPr>
              <a:t>ПОВРТЊАК</a:t>
            </a: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3071810"/>
            <a:ext cx="4000528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415</TotalTime>
  <Words>385</Words>
  <Application>Microsoft Office PowerPoint</Application>
  <PresentationFormat>On-screen Show (4:3)</PresentationFormat>
  <Paragraphs>70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Origin</vt:lpstr>
      <vt:lpstr>Култивисане  животне заједнице </vt:lpstr>
      <vt:lpstr>Животне заједнице</vt:lpstr>
      <vt:lpstr>ЊИВЕ – култивисане животне заједнице</vt:lpstr>
      <vt:lpstr>ЊИВЕ – култивисане животне заједнице</vt:lpstr>
      <vt:lpstr>Воћњаци – култивисане животне заједнице</vt:lpstr>
      <vt:lpstr>Воћњаци – култивисане животне заједнице</vt:lpstr>
      <vt:lpstr>Виноград – култивисане животне заједнице</vt:lpstr>
      <vt:lpstr>Повртњак – култивисане животне заједнице</vt:lpstr>
      <vt:lpstr>Повртњак – култивисане животне заједнице</vt:lpstr>
      <vt:lpstr>Паркови-култивисане животне заједнице</vt:lpstr>
      <vt:lpstr>Паркови- култивисане животне заједнице</vt:lpstr>
      <vt:lpstr>Неки паркови су под заштитом држава</vt:lpstr>
      <vt:lpstr>Радови људи у култивисаним заједницама</vt:lpstr>
      <vt:lpstr>Радови људи у култивисаним заједницама</vt:lpstr>
      <vt:lpstr>Радови људи у култивисаним заједницама</vt:lpstr>
      <vt:lpstr>Радови људи у култивисаним заједницама</vt:lpstr>
      <vt:lpstr>Животињски свет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Животне заједнице</dc:title>
  <dc:creator>Korisnik</dc:creator>
  <cp:lastModifiedBy>Dinic</cp:lastModifiedBy>
  <cp:revision>90</cp:revision>
  <dcterms:created xsi:type="dcterms:W3CDTF">2009-04-04T14:20:55Z</dcterms:created>
  <dcterms:modified xsi:type="dcterms:W3CDTF">2019-09-20T15:37:44Z</dcterms:modified>
</cp:coreProperties>
</file>