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7" d="100"/>
          <a:sy n="27" d="100"/>
        </p:scale>
        <p:origin x="-852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61E1-1AC8-4F84-8CBF-456C7AFFA2A3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617F-3085-48B6-BBB2-3D6E41652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61E1-1AC8-4F84-8CBF-456C7AFFA2A3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617F-3085-48B6-BBB2-3D6E41652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61E1-1AC8-4F84-8CBF-456C7AFFA2A3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617F-3085-48B6-BBB2-3D6E41652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61E1-1AC8-4F84-8CBF-456C7AFFA2A3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617F-3085-48B6-BBB2-3D6E41652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61E1-1AC8-4F84-8CBF-456C7AFFA2A3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617F-3085-48B6-BBB2-3D6E41652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61E1-1AC8-4F84-8CBF-456C7AFFA2A3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617F-3085-48B6-BBB2-3D6E41652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61E1-1AC8-4F84-8CBF-456C7AFFA2A3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617F-3085-48B6-BBB2-3D6E41652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61E1-1AC8-4F84-8CBF-456C7AFFA2A3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617F-3085-48B6-BBB2-3D6E41652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61E1-1AC8-4F84-8CBF-456C7AFFA2A3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617F-3085-48B6-BBB2-3D6E41652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61E1-1AC8-4F84-8CBF-456C7AFFA2A3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617F-3085-48B6-BBB2-3D6E41652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61E1-1AC8-4F84-8CBF-456C7AFFA2A3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617F-3085-48B6-BBB2-3D6E41652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261E1-1AC8-4F84-8CBF-456C7AFFA2A3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3617F-3085-48B6-BBB2-3D6E41652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sr.wikipedia.org/wiki/%D0%A7%D0%B5%D1%88%D0%BA%D0%B8_%D1%98%D0%B5%D0%B7%D0%B8%D0%BA" TargetMode="External"/><Relationship Id="rId13" Type="http://schemas.openxmlformats.org/officeDocument/2006/relationships/image" Target="../media/image4.jpeg"/><Relationship Id="rId3" Type="http://schemas.openxmlformats.org/officeDocument/2006/relationships/hyperlink" Target="http://sr.wikipedia.org/wiki/%D0%95%D0%BD%D0%B3%D0%BB%D0%B5%D1%81%D0%BA%D0%B8_%D1%98%D0%B5%D0%B7%D0%B8%D0%BA" TargetMode="External"/><Relationship Id="rId7" Type="http://schemas.openxmlformats.org/officeDocument/2006/relationships/hyperlink" Target="http://sr.wikipedia.org/wiki/%D0%9F%D0%BE%D1%99%D1%81%D0%BA%D0%B8_%D1%98%D0%B5%D0%B7%D0%B8%D0%BA" TargetMode="External"/><Relationship Id="rId12" Type="http://schemas.openxmlformats.org/officeDocument/2006/relationships/hyperlink" Target="http://sr.wikipedia.org/wiki/%D0%9C%D0%B0%D1%92%D0%B0%D1%80%D1%81%D0%BA%D0%B8_%D1%98%D0%B5%D0%B7%D0%B8%D0%BA" TargetMode="External"/><Relationship Id="rId2" Type="http://schemas.openxmlformats.org/officeDocument/2006/relationships/hyperlink" Target="http://sr.wikipedia.org/wiki/%D0%A0%D1%83%D1%81%D0%BA%D0%B8_%D1%98%D0%B5%D0%B7%D0%B8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r.wikipedia.org/wiki/%D0%A3%D0%BA%D1%80%D0%B0%D1%98%D0%B8%D0%BD%D1%81%D0%BA%D0%B8_%D1%98%D0%B5%D0%B7%D0%B8%D0%BA" TargetMode="External"/><Relationship Id="rId11" Type="http://schemas.openxmlformats.org/officeDocument/2006/relationships/hyperlink" Target="http://sr.wikipedia.org/wiki/%D0%A1%D0%BB%D0%BE%D0%B2%D0%B5%D0%BD%D0%B0%D1%87%D0%BA%D0%B8_%D1%98%D0%B5%D0%B7%D0%B8%D0%BA" TargetMode="External"/><Relationship Id="rId5" Type="http://schemas.openxmlformats.org/officeDocument/2006/relationships/hyperlink" Target="http://sr.wikipedia.org/wiki/%D0%9D%D0%B5%D0%BC%D0%B0%D1%87%D0%BA%D0%B8_%D1%98%D0%B5%D0%B7%D0%B8%D0%BA" TargetMode="External"/><Relationship Id="rId10" Type="http://schemas.openxmlformats.org/officeDocument/2006/relationships/hyperlink" Target="http://sr.wikipedia.org/wiki/%D0%A0%D1%83%D0%BC%D1%83%D0%BD%D1%81%D0%BA%D0%B8_%D1%98%D0%B5%D0%B7%D0%B8%D0%BA" TargetMode="External"/><Relationship Id="rId4" Type="http://schemas.openxmlformats.org/officeDocument/2006/relationships/hyperlink" Target="http://sr.wikipedia.org/wiki/%D0%A4%D1%80%D0%B0%D0%BD%D1%86%D1%83%D1%81%D0%BA%D0%B8_%D1%98%D0%B5%D0%B7%D0%B8%D0%BA" TargetMode="External"/><Relationship Id="rId9" Type="http://schemas.openxmlformats.org/officeDocument/2006/relationships/hyperlink" Target="http://sr.wikipedia.org/wiki/%D0%91%D1%83%D0%B3%D0%B0%D1%80%D1%81%D0%BA%D0%B8_%D1%98%D0%B5%D0%B7%D0%B8%D0%BA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42852"/>
            <a:ext cx="7772400" cy="1470025"/>
          </a:xfrm>
        </p:spPr>
        <p:txBody>
          <a:bodyPr>
            <a:normAutofit/>
          </a:bodyPr>
          <a:lstStyle/>
          <a:p>
            <a:r>
              <a:rPr lang="sr-Cyrl-R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Месец и његова бака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1736" y="5000636"/>
            <a:ext cx="6400800" cy="1752600"/>
          </a:xfrm>
        </p:spPr>
        <p:txBody>
          <a:bodyPr>
            <a:normAutofit/>
          </a:bodyPr>
          <a:lstStyle/>
          <a:p>
            <a:r>
              <a:rPr lang="sr-Cyrl-R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Бранко Ћопић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Играмо се фотографијом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Content Placeholder 3" descr="fun-with-moon-photos-2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29058" y="2928934"/>
            <a:ext cx="4903165" cy="36773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the-mo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1428736"/>
            <a:ext cx="2909910" cy="38819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Шта је Месец?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/>
          <a:lstStyle/>
          <a:p>
            <a:r>
              <a:rPr lang="sr-Cyrl-R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Може ли Месец да се украде?</a:t>
            </a:r>
          </a:p>
          <a:p>
            <a:r>
              <a:rPr lang="sr-Cyrl-R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 ли је Месец врео и ужарен?</a:t>
            </a:r>
          </a:p>
          <a:p>
            <a:r>
              <a:rPr lang="sr-Cyrl-R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Зашто онда Месец сија?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 је био Бранко Ћопић?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Р</a:t>
            </a:r>
            <a:r>
              <a:rPr lang="ru-RU" sz="2400" dirty="0" smtClean="0"/>
              <a:t>ођен је 1. јануара 1915. године у селу Хашанима у Босни.</a:t>
            </a:r>
          </a:p>
          <a:p>
            <a:r>
              <a:rPr lang="ru-RU" sz="2400" dirty="0" smtClean="0"/>
              <a:t>Прва прочитана књига била му је „Мигел Сервантес“ коју је, негде у трећем разреду, добио од учитељице.</a:t>
            </a:r>
          </a:p>
          <a:p>
            <a:r>
              <a:rPr lang="ru-RU" sz="2400" dirty="0" smtClean="0"/>
              <a:t>Прво штампано дело објавио је са 14 година у омладинском часопису „Венац“ 1928. године.</a:t>
            </a:r>
            <a:endParaRPr lang="en-US" sz="2400" dirty="0"/>
          </a:p>
        </p:txBody>
      </p:sp>
      <p:pic>
        <p:nvPicPr>
          <p:cNvPr id="6" name="Picture 5" descr="Branko_Cop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072066" y="1643050"/>
            <a:ext cx="3514725" cy="2495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4080563" y="5473005"/>
            <a:ext cx="506343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r-Cyrl-R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Сматра се једним од највећих</a:t>
            </a:r>
          </a:p>
          <a:p>
            <a:pPr algn="ctr"/>
            <a:r>
              <a:rPr lang="sr-Cyrl-R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дечјих писаца рођених на</a:t>
            </a:r>
          </a:p>
          <a:p>
            <a:pPr algn="ctr"/>
            <a:r>
              <a:rPr lang="sr-Cyrl-R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ј</a:t>
            </a:r>
            <a:r>
              <a:rPr lang="sr-Cyrl-R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угословенским просторима.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 је био Бранко Ћопић?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4810" y="1500174"/>
            <a:ext cx="4114800" cy="4929222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Дела су му превођена на </a:t>
            </a:r>
            <a:r>
              <a:rPr lang="ru-RU" sz="2400" dirty="0" smtClean="0">
                <a:hlinkClick r:id="rId2" tooltip="Руски језик"/>
              </a:rPr>
              <a:t>руски</a:t>
            </a:r>
            <a:r>
              <a:rPr lang="ru-RU" sz="2400" dirty="0" smtClean="0"/>
              <a:t>, </a:t>
            </a:r>
            <a:r>
              <a:rPr lang="ru-RU" sz="2400" dirty="0" smtClean="0">
                <a:hlinkClick r:id="rId3" tooltip="Енглески језик"/>
              </a:rPr>
              <a:t>енглески</a:t>
            </a:r>
            <a:r>
              <a:rPr lang="ru-RU" sz="2400" dirty="0" smtClean="0"/>
              <a:t>, </a:t>
            </a:r>
            <a:r>
              <a:rPr lang="ru-RU" sz="2400" dirty="0" smtClean="0">
                <a:hlinkClick r:id="rId4" tooltip="Француски језик"/>
              </a:rPr>
              <a:t>француски</a:t>
            </a:r>
            <a:r>
              <a:rPr lang="ru-RU" sz="2400" dirty="0" smtClean="0"/>
              <a:t>, </a:t>
            </a:r>
            <a:r>
              <a:rPr lang="ru-RU" sz="2400" dirty="0" smtClean="0">
                <a:hlinkClick r:id="rId5" tooltip="Немачки језик"/>
              </a:rPr>
              <a:t>немачки</a:t>
            </a:r>
            <a:r>
              <a:rPr lang="ru-RU" sz="2400" dirty="0" smtClean="0"/>
              <a:t>, </a:t>
            </a:r>
            <a:r>
              <a:rPr lang="ru-RU" sz="2400" dirty="0" smtClean="0">
                <a:hlinkClick r:id="rId6" tooltip="Украјински језик"/>
              </a:rPr>
              <a:t>украјински</a:t>
            </a:r>
            <a:r>
              <a:rPr lang="ru-RU" sz="2400" dirty="0" smtClean="0"/>
              <a:t>, </a:t>
            </a:r>
            <a:r>
              <a:rPr lang="ru-RU" sz="2400" dirty="0" smtClean="0">
                <a:hlinkClick r:id="rId7" tooltip="Пољски језик"/>
              </a:rPr>
              <a:t>пољски</a:t>
            </a:r>
            <a:r>
              <a:rPr lang="ru-RU" sz="2400" dirty="0" smtClean="0"/>
              <a:t>, </a:t>
            </a:r>
            <a:r>
              <a:rPr lang="ru-RU" sz="2400" dirty="0" smtClean="0">
                <a:hlinkClick r:id="rId8" tooltip="Чешки језик"/>
              </a:rPr>
              <a:t>чешки</a:t>
            </a:r>
            <a:r>
              <a:rPr lang="ru-RU" sz="2400" dirty="0" smtClean="0"/>
              <a:t>, </a:t>
            </a:r>
            <a:r>
              <a:rPr lang="ru-RU" sz="2400" dirty="0" smtClean="0">
                <a:hlinkClick r:id="rId9" tooltip="Бугарски језик"/>
              </a:rPr>
              <a:t>бугарски</a:t>
            </a:r>
            <a:r>
              <a:rPr lang="ru-RU" sz="2400" dirty="0" smtClean="0"/>
              <a:t>, </a:t>
            </a:r>
            <a:r>
              <a:rPr lang="ru-RU" sz="2400" dirty="0" smtClean="0">
                <a:hlinkClick r:id="rId10" tooltip="Румунски језик"/>
              </a:rPr>
              <a:t>румунски</a:t>
            </a:r>
            <a:r>
              <a:rPr lang="ru-RU" sz="2400" dirty="0" smtClean="0"/>
              <a:t>, </a:t>
            </a:r>
            <a:r>
              <a:rPr lang="ru-RU" sz="2400" dirty="0" smtClean="0">
                <a:hlinkClick r:id="rId11" tooltip="Словеначки језик"/>
              </a:rPr>
              <a:t>словеначки</a:t>
            </a:r>
            <a:r>
              <a:rPr lang="ru-RU" sz="2400" dirty="0" smtClean="0"/>
              <a:t> и </a:t>
            </a:r>
            <a:r>
              <a:rPr lang="ru-RU" sz="2400" dirty="0" smtClean="0">
                <a:hlinkClick r:id="rId12" tooltip="Мађарски језик"/>
              </a:rPr>
              <a:t>мађарски језик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Волео је да пише о сеоском животу и менталитету људи са села, радницима, деци, сањарима...</a:t>
            </a:r>
          </a:p>
          <a:p>
            <a:r>
              <a:rPr lang="ru-RU" sz="2400" dirty="0" smtClean="0"/>
              <a:t>Нека од његових познатијих дела за децу су:</a:t>
            </a:r>
          </a:p>
          <a:p>
            <a:pPr lvl="1"/>
            <a:r>
              <a:rPr lang="ru-RU" sz="2000" dirty="0" smtClean="0"/>
              <a:t>Орлови рано лете</a:t>
            </a:r>
          </a:p>
          <a:p>
            <a:pPr lvl="1"/>
            <a:r>
              <a:rPr lang="ru-RU" sz="2000" dirty="0" smtClean="0"/>
              <a:t>Деда Тришин млин</a:t>
            </a:r>
          </a:p>
          <a:p>
            <a:pPr lvl="1"/>
            <a:r>
              <a:rPr lang="ru-RU" sz="2000" dirty="0" smtClean="0"/>
              <a:t>Приче испод змајевих крила</a:t>
            </a:r>
          </a:p>
          <a:p>
            <a:pPr lvl="1"/>
            <a:r>
              <a:rPr lang="ru-RU" sz="2000" dirty="0" smtClean="0"/>
              <a:t>Сунчана република</a:t>
            </a:r>
          </a:p>
          <a:p>
            <a:pPr lvl="1"/>
            <a:r>
              <a:rPr lang="ru-RU" sz="2000" dirty="0" smtClean="0"/>
              <a:t>Јежева кућица</a:t>
            </a:r>
          </a:p>
          <a:p>
            <a:endParaRPr lang="en-US" sz="2400" dirty="0"/>
          </a:p>
        </p:txBody>
      </p:sp>
      <p:pic>
        <p:nvPicPr>
          <p:cNvPr id="6" name="Picture 5" descr="Branko_Copic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00100" y="1571612"/>
            <a:ext cx="2671922" cy="3152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Биста Бранка Ћопића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&amp;Dcy;&amp;acy;&amp;tcy;&amp;ocy;&amp;tcy;&amp;iecy;&amp;kcy;&amp;acy;:Branko &amp;Cacute;opi&amp;cacute;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428736"/>
            <a:ext cx="2786082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2357422" y="5429264"/>
            <a:ext cx="3942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Херцег Нови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Непознате речи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00174"/>
            <a:ext cx="8229600" cy="4525963"/>
          </a:xfrm>
        </p:spPr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огањ - ватра</a:t>
            </a:r>
          </a:p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двори - кућа, дворац</a:t>
            </a:r>
          </a:p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снено - сањиво</a:t>
            </a:r>
          </a:p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луњати - скитати</a:t>
            </a:r>
          </a:p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куњати - дремати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92500" lnSpcReduction="10000"/>
          </a:bodyPr>
          <a:lstStyle/>
          <a:p>
            <a:r>
              <a:rPr lang="sr-Cyrl-R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Зашто је писац дечака, односно унука представио у лику Месеца?</a:t>
            </a:r>
          </a:p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Где живе Месец и његова бака?</a:t>
            </a:r>
          </a:p>
          <a:p>
            <a:r>
              <a:rPr lang="sr-Cyrl-R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Шта воли Месец?</a:t>
            </a:r>
          </a:p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 кога те Месец подсећа?</a:t>
            </a:r>
          </a:p>
          <a:p>
            <a:r>
              <a:rPr lang="sr-Cyrl-R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Треба ли кажњавати децу?</a:t>
            </a:r>
          </a:p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 који начин бака изражава љубав према свом унуку?</a:t>
            </a:r>
            <a:endParaRPr lang="sr-Cyrl-RS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r>
              <a:rPr lang="sr-Cyrl-R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Који стихови показују да је бака одустала од намере да казни унука?</a:t>
            </a:r>
          </a:p>
          <a:p>
            <a:r>
              <a:rPr lang="sr-Cyrl-R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 којим стиховима је описана ноћ?</a:t>
            </a:r>
          </a:p>
          <a:p>
            <a:r>
              <a:rPr lang="sr-Cyrl-R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Која строфа је најкраћа? Објасните зашто.</a:t>
            </a:r>
          </a:p>
          <a:p>
            <a:r>
              <a:rPr lang="sr-Cyrl-R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Како је описан унук?</a:t>
            </a:r>
          </a:p>
          <a:p>
            <a:r>
              <a:rPr lang="sr-Cyrl-R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 којим стиховима преовлађује хумор?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320504-panorama-with-medieval-castle-and-dragon-cartoon-and-vector-illustrati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07475" y="3643314"/>
            <a:ext cx="4593417" cy="30316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8504665-panorama-con-el-castillo-medieval-el-drag-n-y-el-caballo-ilustraci-n-de-la-caricatura-y-el-vect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142852"/>
            <a:ext cx="3363579" cy="33551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10628668-bright-and-jolly-medieval-castle-fortress-with-walls-towers-and-flag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1643050"/>
            <a:ext cx="3929090" cy="34281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9083" y="3643315"/>
            <a:ext cx="4318030" cy="2428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Boldt-Castle-castles-543276_1024_6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142852"/>
            <a:ext cx="5193570" cy="34640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HD-wallpaper-Netherlands-Castle-HQ-Wallpape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3786190"/>
            <a:ext cx="4443178" cy="2960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500042"/>
            <a:ext cx="3300721" cy="2643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289</Words>
  <Application>Microsoft Office PowerPoint</Application>
  <PresentationFormat>On-screen Show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Месец и његова бака</vt:lpstr>
      <vt:lpstr>Шта је Месец?</vt:lpstr>
      <vt:lpstr>Ко је био Бранко Ћопић?</vt:lpstr>
      <vt:lpstr>Ко је био Бранко Ћопић?</vt:lpstr>
      <vt:lpstr>Биста Бранка Ћопића</vt:lpstr>
      <vt:lpstr>Непознате речи</vt:lpstr>
      <vt:lpstr>Slide 7</vt:lpstr>
      <vt:lpstr>Slide 8</vt:lpstr>
      <vt:lpstr>Slide 9</vt:lpstr>
      <vt:lpstr>Играмо се фотографијом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Месец и његова бака</dc:title>
  <dc:creator>Sladja</dc:creator>
  <cp:lastModifiedBy>SKOLA</cp:lastModifiedBy>
  <cp:revision>8</cp:revision>
  <dcterms:created xsi:type="dcterms:W3CDTF">2013-10-20T01:55:17Z</dcterms:created>
  <dcterms:modified xsi:type="dcterms:W3CDTF">2019-11-28T06:48:18Z</dcterms:modified>
</cp:coreProperties>
</file>