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</p:sldMasterIdLst>
  <p:notesMasterIdLst>
    <p:notesMasterId r:id="rId17"/>
  </p:notesMasterIdLst>
  <p:sldIdLst>
    <p:sldId id="274" r:id="rId3"/>
    <p:sldId id="296" r:id="rId4"/>
    <p:sldId id="324" r:id="rId5"/>
    <p:sldId id="325" r:id="rId6"/>
    <p:sldId id="326" r:id="rId7"/>
    <p:sldId id="327" r:id="rId8"/>
    <p:sldId id="328" r:id="rId9"/>
    <p:sldId id="329" r:id="rId10"/>
    <p:sldId id="335" r:id="rId11"/>
    <p:sldId id="331" r:id="rId12"/>
    <p:sldId id="332" r:id="rId13"/>
    <p:sldId id="333" r:id="rId14"/>
    <p:sldId id="336" r:id="rId15"/>
    <p:sldId id="285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4D8E6"/>
    <a:srgbClr val="E40311"/>
    <a:srgbClr val="B93679"/>
    <a:srgbClr val="ECD3DF"/>
    <a:srgbClr val="A66700"/>
    <a:srgbClr val="97C11F"/>
    <a:srgbClr val="F18522"/>
    <a:srgbClr val="87D1F6"/>
    <a:srgbClr val="A1700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9068" autoAdjust="0"/>
  </p:normalViewPr>
  <p:slideViewPr>
    <p:cSldViewPr>
      <p:cViewPr varScale="1">
        <p:scale>
          <a:sx n="61" d="100"/>
          <a:sy n="61" d="100"/>
        </p:scale>
        <p:origin x="-141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22C8606-C7AD-4C72-A854-727AD072A9B0}" type="datetimeFigureOut">
              <a:rPr lang="en-US"/>
              <a:pPr>
                <a:defRPr/>
              </a:pPr>
              <a:t>9/16/2021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DAA7409-0129-486F-9E6A-51ED3EB70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6798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10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FEA614A-ED0B-4A4E-8AF7-441677D52B9E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47074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AA7409-0129-486F-9E6A-51ED3EB7045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5658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AA7409-0129-486F-9E6A-51ED3EB7045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4401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AA7409-0129-486F-9E6A-51ED3EB7045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5811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AA7409-0129-486F-9E6A-51ED3EB7045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7758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AA7409-0129-486F-9E6A-51ED3EB7045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9206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AA7409-0129-486F-9E6A-51ED3EB7045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7275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AA7409-0129-486F-9E6A-51ED3EB7045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6995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AA7409-0129-486F-9E6A-51ED3EB7045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3131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AA7409-0129-486F-9E6A-51ED3EB7045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8551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AA7409-0129-486F-9E6A-51ED3EB7045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1774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9461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4167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429375"/>
            <a:ext cx="1304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6246813"/>
            <a:ext cx="611188" cy="611187"/>
          </a:xfrm>
          <a:prstGeom prst="rect">
            <a:avLst/>
          </a:prstGeom>
          <a:solidFill>
            <a:srgbClr val="B93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99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99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jpe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jpeg"/><Relationship Id="rId5" Type="http://schemas.openxmlformats.org/officeDocument/2006/relationships/image" Target="../media/image9.jpeg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9.jpeg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B93679"/>
          </a:solidFill>
          <a:ln w="28575" cap="flat" cmpd="sng" algn="ctr">
            <a:noFill/>
            <a:prstDash val="sysDash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sr-Cyrl-RS" sz="4000" b="1" dirty="0">
                <a:solidFill>
                  <a:schemeClr val="bg1"/>
                </a:solidFill>
              </a:rPr>
              <a:t>ЧУВАМО ЗДРАВЉЕ – ЗДРАВА ИСХРАНА</a:t>
            </a:r>
            <a:endParaRPr lang="x-none" sz="40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392197A-5670-4490-97EE-4206310DA99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737" y="4473055"/>
            <a:ext cx="2383564" cy="237743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191E136-E791-4A4E-9E78-2159C33E382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2475" y="3110215"/>
            <a:ext cx="2884261" cy="26877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C4647D9-84F2-4824-AAB3-FE537F9C43E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63305" y="1611743"/>
            <a:ext cx="6645746" cy="2417762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xmlns="" id="{1342D7DF-B965-4458-A6F8-A05DE4FE2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161499" y="4167830"/>
            <a:ext cx="3604938" cy="2398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B9367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60F6DE6-7B86-4A62-A797-45DE275CA29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1349484"/>
            <a:ext cx="2214562" cy="1471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B9367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6185512"/>
              </p:ext>
            </p:extLst>
          </p:nvPr>
        </p:nvGraphicFramePr>
        <p:xfrm>
          <a:off x="0" y="6246813"/>
          <a:ext cx="611188" cy="611187"/>
        </p:xfrm>
        <a:graphic>
          <a:graphicData uri="http://schemas.openxmlformats.org/presentationml/2006/ole">
            <p:oleObj spid="_x0000_s31759" name="Image" r:id="rId3" imgW="289561" imgH="289561" progId="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-17463" y="0"/>
            <a:ext cx="1349376" cy="125413"/>
          </a:xfrm>
          <a:prstGeom prst="rect">
            <a:avLst/>
          </a:prstGeom>
          <a:solidFill>
            <a:srgbClr val="B93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B93679"/>
          </a:solidFill>
          <a:ln w="28575" cap="flat" cmpd="sng" algn="ctr">
            <a:noFill/>
            <a:prstDash val="sysDash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sr-Cyrl-RS" sz="4000" b="1" dirty="0">
                <a:solidFill>
                  <a:schemeClr val="bg1"/>
                </a:solidFill>
              </a:rPr>
              <a:t>Решења радних листића</a:t>
            </a:r>
            <a:endParaRPr lang="x-none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1981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6800" y="2165866"/>
            <a:ext cx="8305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err="1">
                <a:latin typeface="+mj-lt"/>
              </a:rPr>
              <a:t>Довољно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је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туширати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се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једном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недељно</a:t>
            </a:r>
            <a:r>
              <a:rPr lang="en-US" sz="2000" dirty="0">
                <a:latin typeface="+mj-lt"/>
              </a:rPr>
              <a:t>.			ДА    </a:t>
            </a:r>
            <a:r>
              <a:rPr lang="en-US" sz="2000" b="1" u="sng" dirty="0">
                <a:latin typeface="+mj-lt"/>
              </a:rPr>
              <a:t>НЕ</a:t>
            </a:r>
          </a:p>
          <a:p>
            <a:pPr lvl="0"/>
            <a:endParaRPr lang="en-US" sz="2000" dirty="0">
              <a:latin typeface="+mj-lt"/>
            </a:endParaRPr>
          </a:p>
          <a:p>
            <a:r>
              <a:rPr lang="en-US" sz="2000" dirty="0" err="1">
                <a:latin typeface="+mj-lt"/>
              </a:rPr>
              <a:t>Пре</a:t>
            </a:r>
            <a:r>
              <a:rPr lang="en-US" sz="2000" dirty="0">
                <a:latin typeface="+mj-lt"/>
              </a:rPr>
              <a:t> и </a:t>
            </a:r>
            <a:r>
              <a:rPr lang="en-US" sz="2000" dirty="0" err="1">
                <a:latin typeface="+mj-lt"/>
              </a:rPr>
              <a:t>после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јела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треба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опрати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руке</a:t>
            </a:r>
            <a:r>
              <a:rPr lang="en-US" sz="2000" dirty="0">
                <a:latin typeface="+mj-lt"/>
              </a:rPr>
              <a:t>.			</a:t>
            </a:r>
            <a:r>
              <a:rPr lang="en-US" sz="2000" b="1" u="sng" dirty="0">
                <a:latin typeface="+mj-lt"/>
              </a:rPr>
              <a:t>ДА</a:t>
            </a:r>
            <a:r>
              <a:rPr lang="en-US" sz="2000" b="1" dirty="0">
                <a:latin typeface="+mj-lt"/>
              </a:rPr>
              <a:t>    </a:t>
            </a:r>
            <a:r>
              <a:rPr lang="en-US" sz="2000" dirty="0">
                <a:latin typeface="+mj-lt"/>
              </a:rPr>
              <a:t>НЕ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 err="1">
                <a:latin typeface="+mj-lt"/>
              </a:rPr>
              <a:t>Зуби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се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перу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само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увече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пре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спавања</a:t>
            </a:r>
            <a:r>
              <a:rPr lang="en-US" sz="2000" dirty="0">
                <a:latin typeface="+mj-lt"/>
              </a:rPr>
              <a:t>.			ДА    </a:t>
            </a:r>
            <a:r>
              <a:rPr lang="en-US" sz="2000" b="1" u="sng" dirty="0">
                <a:latin typeface="+mj-lt"/>
              </a:rPr>
              <a:t>НЕ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 err="1">
                <a:latin typeface="+mj-lt"/>
              </a:rPr>
              <a:t>Игре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на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рачунару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доприносе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правилном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развоју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тела</a:t>
            </a:r>
            <a:r>
              <a:rPr lang="en-US" sz="2000" dirty="0">
                <a:latin typeface="+mj-lt"/>
              </a:rPr>
              <a:t>.	ДА    </a:t>
            </a:r>
            <a:r>
              <a:rPr lang="en-US" sz="2000" b="1" u="sng" dirty="0">
                <a:latin typeface="+mj-lt"/>
              </a:rPr>
              <a:t>НЕ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 err="1">
                <a:latin typeface="+mj-lt"/>
              </a:rPr>
              <a:t>Коса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се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чешља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једном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месечно</a:t>
            </a:r>
            <a:r>
              <a:rPr lang="en-US" sz="2000" dirty="0">
                <a:latin typeface="+mj-lt"/>
              </a:rPr>
              <a:t>.				ДА    </a:t>
            </a:r>
            <a:r>
              <a:rPr lang="en-US" sz="2000" b="1" u="sng" dirty="0">
                <a:latin typeface="+mj-lt"/>
              </a:rPr>
              <a:t>НЕ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 err="1">
                <a:latin typeface="+mj-lt"/>
              </a:rPr>
              <a:t>Сваког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јутро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се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треба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умивати</a:t>
            </a:r>
            <a:r>
              <a:rPr lang="en-US" sz="2000" dirty="0">
                <a:latin typeface="+mj-lt"/>
              </a:rPr>
              <a:t>.				</a:t>
            </a:r>
            <a:r>
              <a:rPr lang="en-US" sz="2000" b="1" u="sng" dirty="0">
                <a:latin typeface="+mj-lt"/>
              </a:rPr>
              <a:t>ДА</a:t>
            </a:r>
            <a:r>
              <a:rPr lang="en-US" sz="2000" b="1" dirty="0">
                <a:latin typeface="+mj-lt"/>
              </a:rPr>
              <a:t>    </a:t>
            </a:r>
            <a:r>
              <a:rPr lang="en-US" sz="2000" dirty="0">
                <a:latin typeface="+mj-lt"/>
              </a:rPr>
              <a:t>НЕ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 err="1">
                <a:latin typeface="+mj-lt"/>
              </a:rPr>
              <a:t>Сваком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човеку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је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потребно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да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се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одмори</a:t>
            </a:r>
            <a:r>
              <a:rPr lang="en-US" sz="2000" dirty="0">
                <a:latin typeface="+mj-lt"/>
              </a:rPr>
              <a:t>.			</a:t>
            </a:r>
            <a:r>
              <a:rPr lang="en-US" sz="2000" b="1" u="sng" dirty="0">
                <a:latin typeface="+mj-lt"/>
              </a:rPr>
              <a:t>ДА </a:t>
            </a:r>
            <a:r>
              <a:rPr lang="en-US" sz="2000" b="1" dirty="0">
                <a:latin typeface="+mj-lt"/>
              </a:rPr>
              <a:t>   </a:t>
            </a:r>
            <a:r>
              <a:rPr lang="en-US" sz="2000" dirty="0">
                <a:latin typeface="+mj-lt"/>
              </a:rPr>
              <a:t>НЕ</a:t>
            </a:r>
          </a:p>
          <a:p>
            <a:r>
              <a:rPr lang="en-US" sz="2000" dirty="0">
                <a:latin typeface="+mj-lt"/>
              </a:rPr>
              <a:t> </a:t>
            </a:r>
          </a:p>
          <a:p>
            <a:r>
              <a:rPr lang="en-US" sz="2000" dirty="0" err="1">
                <a:latin typeface="+mj-lt"/>
              </a:rPr>
              <a:t>Добро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је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да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грицкамо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нокте</a:t>
            </a:r>
            <a:r>
              <a:rPr lang="en-US" sz="2000" dirty="0">
                <a:latin typeface="+mj-lt"/>
              </a:rPr>
              <a:t>.				ДА    </a:t>
            </a:r>
            <a:r>
              <a:rPr lang="en-US" sz="2000" b="1" u="sng" dirty="0">
                <a:latin typeface="+mj-lt"/>
              </a:rPr>
              <a:t>НЕ</a:t>
            </a:r>
            <a:endParaRPr lang="en-US" sz="2000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3B26317-044F-423B-AE8B-55B3EE590CB2}"/>
              </a:ext>
            </a:extLst>
          </p:cNvPr>
          <p:cNvSpPr txBox="1"/>
          <p:nvPr/>
        </p:nvSpPr>
        <p:spPr>
          <a:xfrm>
            <a:off x="180394" y="964238"/>
            <a:ext cx="8762206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Cyrl-RS" sz="3200" b="1" dirty="0">
                <a:latin typeface="+mn-lt"/>
                <a:cs typeface="+mn-cs"/>
              </a:rPr>
              <a:t>3. </a:t>
            </a:r>
            <a:r>
              <a:rPr lang="ru-RU" sz="3200" b="1" dirty="0">
                <a:latin typeface="+mn-lt"/>
                <a:cs typeface="+mn-cs"/>
              </a:rPr>
              <a:t>Ако је тврдња тачна подвуци ДА, ако тврдња није тачна подвуци НЕ.</a:t>
            </a:r>
            <a:endParaRPr lang="sr-Cyrl-RS" sz="3200" b="1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3" name="Object 2"/>
          <p:cNvGraphicFramePr>
            <a:graphicFrameLocks noChangeAspect="1"/>
          </p:cNvGraphicFramePr>
          <p:nvPr/>
        </p:nvGraphicFramePr>
        <p:xfrm>
          <a:off x="0" y="6246813"/>
          <a:ext cx="611188" cy="611187"/>
        </p:xfrm>
        <a:graphic>
          <a:graphicData uri="http://schemas.openxmlformats.org/presentationml/2006/ole">
            <p:oleObj spid="_x0000_s33812" name="Image" r:id="rId4" imgW="289561" imgH="289561" progId="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-17463" y="0"/>
            <a:ext cx="1349376" cy="125413"/>
          </a:xfrm>
          <a:prstGeom prst="rect">
            <a:avLst/>
          </a:prstGeom>
          <a:solidFill>
            <a:srgbClr val="B93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130278" y="4816556"/>
            <a:ext cx="4881505" cy="1819782"/>
          </a:xfrm>
          <a:prstGeom prst="roundRect">
            <a:avLst/>
          </a:prstGeom>
          <a:solidFill>
            <a:srgbClr val="F4D8E6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Физичка активност и боравак у природи важни су због здравља, јачања мишића и кондиције. </a:t>
            </a:r>
          </a:p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Спречава се појава гојазности и побољшава сан.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821C8A7-8E3D-47B4-B066-23A8B95202C2}"/>
              </a:ext>
            </a:extLst>
          </p:cNvPr>
          <p:cNvSpPr txBox="1"/>
          <p:nvPr/>
        </p:nvSpPr>
        <p:spPr>
          <a:xfrm>
            <a:off x="256103" y="969122"/>
            <a:ext cx="4114006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n-lt"/>
                <a:cs typeface="+mn-cs"/>
              </a:rPr>
              <a:t>4</a:t>
            </a:r>
            <a:r>
              <a:rPr lang="sr-Cyrl-RS" sz="3200" b="1" dirty="0">
                <a:latin typeface="+mn-lt"/>
                <a:cs typeface="+mn-cs"/>
              </a:rPr>
              <a:t>. </a:t>
            </a:r>
            <a:r>
              <a:rPr lang="ru-RU" sz="3200" b="1" dirty="0">
                <a:latin typeface="+mn-lt"/>
                <a:cs typeface="+mn-cs"/>
              </a:rPr>
              <a:t>Заокружи особу на слици која правилно носи торбу на леђима.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xmlns="" id="{DA7EECE3-3888-44AF-8F98-6A226F6DB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47868" y="3650908"/>
            <a:ext cx="2528732" cy="219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9853AFA-81DB-4530-A8B6-E4E8B0A4DF47}"/>
              </a:ext>
            </a:extLst>
          </p:cNvPr>
          <p:cNvSpPr txBox="1"/>
          <p:nvPr/>
        </p:nvSpPr>
        <p:spPr>
          <a:xfrm>
            <a:off x="4827309" y="970693"/>
            <a:ext cx="4114006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+mn-lt"/>
                <a:cs typeface="+mn-cs"/>
              </a:rPr>
              <a:t>5. Зашто су важни физичка активност и боравак у у природи?</a:t>
            </a:r>
            <a:endParaRPr lang="sr-Cyrl-RS" sz="3200" b="1" dirty="0">
              <a:latin typeface="+mn-lt"/>
              <a:cs typeface="+mn-cs"/>
            </a:endParaRPr>
          </a:p>
        </p:txBody>
      </p:sp>
      <p:pic>
        <p:nvPicPr>
          <p:cNvPr id="33801" name="Picture 9">
            <a:extLst>
              <a:ext uri="{FF2B5EF4-FFF2-40B4-BE49-F238E27FC236}">
                <a16:creationId xmlns:a16="http://schemas.microsoft.com/office/drawing/2014/main" xmlns="" id="{16D0C0D6-4821-4FCA-B783-292E9746F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486400" y="2787850"/>
            <a:ext cx="2716094" cy="1810372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ECD3D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E176D0F0-794F-4ECB-A57F-03E0F559FFEE}"/>
              </a:ext>
            </a:extLst>
          </p:cNvPr>
          <p:cNvSpPr/>
          <p:nvPr/>
        </p:nvSpPr>
        <p:spPr>
          <a:xfrm>
            <a:off x="290669" y="3504618"/>
            <a:ext cx="1675282" cy="2531829"/>
          </a:xfrm>
          <a:prstGeom prst="ellipse">
            <a:avLst/>
          </a:prstGeom>
          <a:noFill/>
          <a:ln w="28575">
            <a:solidFill>
              <a:srgbClr val="E403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A34296B0-804A-48F0-8E97-0F1628BF17A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63282"/>
          </a:xfrm>
          <a:prstGeom prst="rect">
            <a:avLst/>
          </a:prstGeom>
          <a:solidFill>
            <a:srgbClr val="B93679"/>
          </a:solidFill>
          <a:ln w="28575" cap="flat" cmpd="sng" algn="ctr">
            <a:noFill/>
            <a:prstDash val="sysDash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sr-Cyrl-RS" sz="4000" b="1" dirty="0">
                <a:solidFill>
                  <a:schemeClr val="bg1"/>
                </a:solidFill>
              </a:rPr>
              <a:t>Решења радних листића</a:t>
            </a:r>
            <a:endParaRPr lang="x-none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3" name="Object 2"/>
          <p:cNvGraphicFramePr>
            <a:graphicFrameLocks noChangeAspect="1"/>
          </p:cNvGraphicFramePr>
          <p:nvPr/>
        </p:nvGraphicFramePr>
        <p:xfrm>
          <a:off x="0" y="6246813"/>
          <a:ext cx="611188" cy="611187"/>
        </p:xfrm>
        <a:graphic>
          <a:graphicData uri="http://schemas.openxmlformats.org/presentationml/2006/ole">
            <p:oleObj spid="_x0000_s34832" name="Image" r:id="rId4" imgW="289561" imgH="289561" progId="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-17463" y="0"/>
            <a:ext cx="1349376" cy="125413"/>
          </a:xfrm>
          <a:prstGeom prst="rect">
            <a:avLst/>
          </a:prstGeom>
          <a:solidFill>
            <a:srgbClr val="B93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257800" y="1981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1165592"/>
            <a:ext cx="5410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r-Cyrl-RS" sz="2600" b="1" dirty="0">
                <a:latin typeface="+mn-lt"/>
                <a:cs typeface="+mn-cs"/>
              </a:rPr>
              <a:t>6. </a:t>
            </a:r>
            <a:r>
              <a:rPr lang="en-US" sz="2600" b="1" dirty="0" err="1">
                <a:latin typeface="+mn-lt"/>
                <a:cs typeface="+mn-cs"/>
              </a:rPr>
              <a:t>Посматрај</a:t>
            </a:r>
            <a:r>
              <a:rPr lang="en-US" sz="2600" b="1" dirty="0">
                <a:latin typeface="+mn-lt"/>
                <a:cs typeface="+mn-cs"/>
              </a:rPr>
              <a:t> </a:t>
            </a:r>
            <a:r>
              <a:rPr lang="en-US" sz="2600" b="1" dirty="0" err="1">
                <a:latin typeface="+mn-lt"/>
                <a:cs typeface="+mn-cs"/>
              </a:rPr>
              <a:t>слику</a:t>
            </a:r>
            <a:r>
              <a:rPr lang="en-US" sz="2600" b="1" dirty="0">
                <a:latin typeface="+mn-lt"/>
                <a:cs typeface="+mn-cs"/>
              </a:rPr>
              <a:t> и </a:t>
            </a:r>
            <a:r>
              <a:rPr lang="en-US" sz="2600" b="1" dirty="0" err="1">
                <a:latin typeface="+mn-lt"/>
                <a:cs typeface="+mn-cs"/>
              </a:rPr>
              <a:t>напиши</a:t>
            </a:r>
            <a:r>
              <a:rPr lang="en-US" sz="2600" b="1" dirty="0">
                <a:latin typeface="+mn-lt"/>
                <a:cs typeface="+mn-cs"/>
              </a:rPr>
              <a:t> </a:t>
            </a:r>
            <a:r>
              <a:rPr lang="en-US" sz="2600" b="1" dirty="0" err="1">
                <a:latin typeface="+mn-lt"/>
                <a:cs typeface="+mn-cs"/>
              </a:rPr>
              <a:t>које</a:t>
            </a:r>
            <a:r>
              <a:rPr lang="en-US" sz="2600" b="1" dirty="0">
                <a:latin typeface="+mn-lt"/>
                <a:cs typeface="+mn-cs"/>
              </a:rPr>
              <a:t> </a:t>
            </a:r>
            <a:r>
              <a:rPr lang="en-US" sz="2600" b="1" dirty="0" err="1">
                <a:latin typeface="+mn-lt"/>
                <a:cs typeface="+mn-cs"/>
              </a:rPr>
              <a:t>намирнице</a:t>
            </a:r>
            <a:r>
              <a:rPr lang="en-US" sz="2600" b="1" dirty="0">
                <a:latin typeface="+mn-lt"/>
                <a:cs typeface="+mn-cs"/>
              </a:rPr>
              <a:t> </a:t>
            </a:r>
            <a:r>
              <a:rPr lang="en-US" sz="2600" b="1" dirty="0" err="1">
                <a:latin typeface="+mn-lt"/>
                <a:cs typeface="+mn-cs"/>
              </a:rPr>
              <a:t>треба</a:t>
            </a:r>
            <a:r>
              <a:rPr lang="en-US" sz="2600" b="1" dirty="0">
                <a:latin typeface="+mn-lt"/>
                <a:cs typeface="+mn-cs"/>
              </a:rPr>
              <a:t> </a:t>
            </a:r>
            <a:r>
              <a:rPr lang="en-US" sz="2600" b="1" dirty="0" err="1">
                <a:latin typeface="+mn-lt"/>
                <a:cs typeface="+mn-cs"/>
              </a:rPr>
              <a:t>да</a:t>
            </a:r>
            <a:r>
              <a:rPr lang="en-US" sz="2600" b="1" dirty="0">
                <a:latin typeface="+mn-lt"/>
                <a:cs typeface="+mn-cs"/>
              </a:rPr>
              <a:t> </a:t>
            </a:r>
            <a:r>
              <a:rPr lang="en-US" sz="2600" b="1" dirty="0" err="1">
                <a:latin typeface="+mn-lt"/>
                <a:cs typeface="+mn-cs"/>
              </a:rPr>
              <a:t>ужинаш</a:t>
            </a:r>
            <a:r>
              <a:rPr lang="en-US" sz="2600" b="1" dirty="0">
                <a:latin typeface="+mn-lt"/>
                <a:cs typeface="+mn-cs"/>
              </a:rPr>
              <a:t>. </a:t>
            </a:r>
            <a:endParaRPr lang="sr-Cyrl-RS" sz="2600" b="1" dirty="0">
              <a:latin typeface="+mn-lt"/>
              <a:cs typeface="+mn-cs"/>
            </a:endParaRPr>
          </a:p>
          <a:p>
            <a:pPr lvl="0"/>
            <a:endParaRPr lang="sr-Cyrl-RS" sz="2400" b="1" dirty="0">
              <a:solidFill>
                <a:srgbClr val="B93679"/>
              </a:solidFill>
            </a:endParaRPr>
          </a:p>
          <a:p>
            <a:pPr lvl="0"/>
            <a:r>
              <a:rPr lang="sr-Cyrl-RS" sz="2600" dirty="0">
                <a:solidFill>
                  <a:srgbClr val="FF0000"/>
                </a:solidFill>
                <a:latin typeface="+mn-lt"/>
                <a:cs typeface="+mn-cs"/>
              </a:rPr>
              <a:t>Воће, салату, интегрални</a:t>
            </a:r>
            <a:r>
              <a:rPr lang="sr-Latn-RS" sz="26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sr-Cyrl-RS" sz="2600" dirty="0">
                <a:solidFill>
                  <a:srgbClr val="FF0000"/>
                </a:solidFill>
                <a:latin typeface="+mn-lt"/>
                <a:cs typeface="+mn-cs"/>
              </a:rPr>
              <a:t>сендвич...</a:t>
            </a:r>
            <a:endParaRPr lang="en-US" sz="26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3544641"/>
            <a:ext cx="6629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600" b="1" dirty="0">
                <a:latin typeface="+mn-lt"/>
                <a:cs typeface="+mn-cs"/>
              </a:rPr>
              <a:t>7. </a:t>
            </a:r>
            <a:r>
              <a:rPr lang="en-US" sz="2600" b="1" dirty="0" err="1">
                <a:latin typeface="+mn-lt"/>
                <a:cs typeface="+mn-cs"/>
              </a:rPr>
              <a:t>Које</a:t>
            </a:r>
            <a:r>
              <a:rPr lang="en-US" sz="2600" b="1" dirty="0">
                <a:latin typeface="+mn-lt"/>
                <a:cs typeface="+mn-cs"/>
              </a:rPr>
              <a:t> </a:t>
            </a:r>
            <a:r>
              <a:rPr lang="en-US" sz="2600" b="1" dirty="0" err="1">
                <a:latin typeface="+mn-lt"/>
                <a:cs typeface="+mn-cs"/>
              </a:rPr>
              <a:t>пиће</a:t>
            </a:r>
            <a:r>
              <a:rPr lang="en-US" sz="2600" b="1" dirty="0">
                <a:latin typeface="+mn-lt"/>
                <a:cs typeface="+mn-cs"/>
              </a:rPr>
              <a:t> </a:t>
            </a:r>
            <a:r>
              <a:rPr lang="en-US" sz="2600" b="1" dirty="0" err="1">
                <a:latin typeface="+mn-lt"/>
                <a:cs typeface="+mn-cs"/>
              </a:rPr>
              <a:t>је</a:t>
            </a:r>
            <a:r>
              <a:rPr lang="en-US" sz="2600" b="1" dirty="0">
                <a:latin typeface="+mn-lt"/>
                <a:cs typeface="+mn-cs"/>
              </a:rPr>
              <a:t> </a:t>
            </a:r>
            <a:r>
              <a:rPr lang="en-US" sz="2600" b="1" dirty="0" err="1">
                <a:latin typeface="+mn-lt"/>
                <a:cs typeface="+mn-cs"/>
              </a:rPr>
              <a:t>најздравије</a:t>
            </a:r>
            <a:r>
              <a:rPr lang="en-US" sz="2600" b="1" dirty="0">
                <a:latin typeface="+mn-lt"/>
                <a:cs typeface="+mn-cs"/>
              </a:rPr>
              <a:t>? </a:t>
            </a:r>
          </a:p>
          <a:p>
            <a:endParaRPr lang="sr-Latn-RS" sz="2400" b="1" dirty="0">
              <a:solidFill>
                <a:srgbClr val="B93679"/>
              </a:solidFill>
            </a:endParaRPr>
          </a:p>
          <a:p>
            <a:endParaRPr lang="en-US" sz="2400" b="1" dirty="0">
              <a:solidFill>
                <a:srgbClr val="B93679"/>
              </a:solidFill>
            </a:endParaRPr>
          </a:p>
          <a:p>
            <a:pPr lvl="0"/>
            <a:r>
              <a:rPr lang="sr-Cyrl-RS" sz="2600" b="1" dirty="0">
                <a:latin typeface="+mn-lt"/>
                <a:cs typeface="+mn-cs"/>
              </a:rPr>
              <a:t>8. К</a:t>
            </a:r>
            <a:r>
              <a:rPr lang="en-US" sz="2600" b="1" dirty="0" err="1">
                <a:latin typeface="+mn-lt"/>
                <a:cs typeface="+mn-cs"/>
              </a:rPr>
              <a:t>олико</a:t>
            </a:r>
            <a:r>
              <a:rPr lang="en-US" sz="2600" b="1" dirty="0">
                <a:latin typeface="+mn-lt"/>
                <a:cs typeface="+mn-cs"/>
              </a:rPr>
              <a:t> </a:t>
            </a:r>
            <a:r>
              <a:rPr lang="en-US" sz="2600" b="1" dirty="0" err="1">
                <a:latin typeface="+mn-lt"/>
                <a:cs typeface="+mn-cs"/>
              </a:rPr>
              <a:t>чаша</a:t>
            </a:r>
            <a:r>
              <a:rPr lang="en-US" sz="2600" b="1" dirty="0">
                <a:latin typeface="+mn-lt"/>
                <a:cs typeface="+mn-cs"/>
              </a:rPr>
              <a:t> </a:t>
            </a:r>
            <a:r>
              <a:rPr lang="en-US" sz="2600" b="1" dirty="0" err="1">
                <a:latin typeface="+mn-lt"/>
                <a:cs typeface="+mn-cs"/>
              </a:rPr>
              <a:t>воде</a:t>
            </a:r>
            <a:r>
              <a:rPr lang="en-US" sz="2600" b="1" dirty="0">
                <a:latin typeface="+mn-lt"/>
                <a:cs typeface="+mn-cs"/>
              </a:rPr>
              <a:t> </a:t>
            </a:r>
            <a:r>
              <a:rPr lang="en-US" sz="2600" b="1" dirty="0" err="1">
                <a:latin typeface="+mn-lt"/>
                <a:cs typeface="+mn-cs"/>
              </a:rPr>
              <a:t>треба</a:t>
            </a:r>
            <a:r>
              <a:rPr lang="en-US" sz="2600" b="1" dirty="0">
                <a:latin typeface="+mn-lt"/>
                <a:cs typeface="+mn-cs"/>
              </a:rPr>
              <a:t> </a:t>
            </a:r>
            <a:r>
              <a:rPr lang="en-US" sz="2600" b="1" dirty="0" err="1">
                <a:latin typeface="+mn-lt"/>
                <a:cs typeface="+mn-cs"/>
              </a:rPr>
              <a:t>дневно</a:t>
            </a:r>
            <a:r>
              <a:rPr lang="en-US" sz="2600" b="1" dirty="0">
                <a:latin typeface="+mn-lt"/>
                <a:cs typeface="+mn-cs"/>
              </a:rPr>
              <a:t> </a:t>
            </a:r>
            <a:r>
              <a:rPr lang="en-US" sz="2600" b="1" dirty="0" err="1">
                <a:latin typeface="+mn-lt"/>
                <a:cs typeface="+mn-cs"/>
              </a:rPr>
              <a:t>попити</a:t>
            </a:r>
            <a:r>
              <a:rPr lang="en-US" sz="2600" b="1" dirty="0">
                <a:latin typeface="+mn-lt"/>
                <a:cs typeface="+mn-cs"/>
              </a:rPr>
              <a:t>?</a:t>
            </a:r>
            <a:r>
              <a:rPr lang="sr-Cyrl-RS" sz="2600" b="1" dirty="0">
                <a:latin typeface="+mn-lt"/>
                <a:cs typeface="+mn-cs"/>
              </a:rPr>
              <a:t> </a:t>
            </a:r>
          </a:p>
          <a:p>
            <a:pPr lvl="0"/>
            <a:endParaRPr lang="sr-Cyrl-RS" sz="2400" b="1" dirty="0"/>
          </a:p>
          <a:p>
            <a:pPr lvl="0"/>
            <a:r>
              <a:rPr lang="sr-Cyrl-RS" sz="2600" dirty="0">
                <a:solidFill>
                  <a:srgbClr val="FF0000"/>
                </a:solidFill>
                <a:latin typeface="+mn-lt"/>
                <a:cs typeface="+mn-cs"/>
              </a:rPr>
              <a:t>Потребно је попити 8 чаша воде </a:t>
            </a:r>
            <a:r>
              <a:rPr lang="sr-Cyrl-RS" sz="2400" dirty="0">
                <a:solidFill>
                  <a:srgbClr val="FF0000"/>
                </a:solidFill>
              </a:rPr>
              <a:t>дневно.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25AC7D9F-C0F8-4A59-A198-E929CB590F1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63282"/>
          </a:xfrm>
          <a:prstGeom prst="rect">
            <a:avLst/>
          </a:prstGeom>
          <a:solidFill>
            <a:srgbClr val="B93679"/>
          </a:solidFill>
          <a:ln w="28575" cap="flat" cmpd="sng" algn="ctr">
            <a:noFill/>
            <a:prstDash val="sysDash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sr-Cyrl-RS" sz="4000" b="1" dirty="0">
                <a:solidFill>
                  <a:schemeClr val="bg1"/>
                </a:solidFill>
              </a:rPr>
              <a:t>Решења радних листића</a:t>
            </a:r>
            <a:endParaRPr lang="x-none" sz="4000" b="1" dirty="0">
              <a:solidFill>
                <a:schemeClr val="bg1"/>
              </a:solidFill>
            </a:endParaRP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xmlns="" id="{74AC1332-79BD-466F-9DC7-D77E433F7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828613" y="1215166"/>
            <a:ext cx="2852099" cy="19013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B9367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823" name="Picture 7">
            <a:extLst>
              <a:ext uri="{FF2B5EF4-FFF2-40B4-BE49-F238E27FC236}">
                <a16:creationId xmlns:a16="http://schemas.microsoft.com/office/drawing/2014/main" xmlns="" id="{9D2534BB-474C-41E0-932C-1ACF89187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626733" y="3544641"/>
            <a:ext cx="2291334" cy="286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" y="228600"/>
            <a:ext cx="8686800" cy="10668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sr-Cyrl-RS" sz="5400" b="1" dirty="0">
              <a:latin typeface="+mn-lt"/>
              <a:ea typeface="+mj-ea"/>
              <a:cs typeface="+mj-cs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sr-Cyrl-RS" sz="3600" b="1" dirty="0">
              <a:solidFill>
                <a:srgbClr val="C00000"/>
              </a:solidFill>
              <a:latin typeface="+mn-lt"/>
              <a:ea typeface="+mj-ea"/>
              <a:cs typeface="+mj-cs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RS" sz="5400" b="1" dirty="0">
                <a:latin typeface="+mn-lt"/>
                <a:ea typeface="+mj-ea"/>
                <a:cs typeface="+mj-cs"/>
              </a:rPr>
              <a:t> </a:t>
            </a:r>
            <a:endParaRPr lang="en-US" sz="5400" b="1" dirty="0">
              <a:latin typeface="+mn-lt"/>
              <a:ea typeface="+mj-ea"/>
              <a:cs typeface="+mj-cs"/>
            </a:endParaRPr>
          </a:p>
        </p:txBody>
      </p:sp>
      <p:sp>
        <p:nvSpPr>
          <p:cNvPr id="27653" name="Rectangle 20"/>
          <p:cNvSpPr>
            <a:spLocks noChangeArrowheads="1"/>
          </p:cNvSpPr>
          <p:nvPr/>
        </p:nvSpPr>
        <p:spPr bwMode="auto">
          <a:xfrm>
            <a:off x="1214438" y="2286000"/>
            <a:ext cx="700087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sr-Latn-RS" sz="9600" b="1">
              <a:solidFill>
                <a:srgbClr val="993366"/>
              </a:solidFill>
            </a:endParaRPr>
          </a:p>
          <a:p>
            <a:pPr algn="ctr" eaLnBrk="1" hangingPunct="1"/>
            <a:endParaRPr lang="en-US" altLang="sr-Latn-RS" sz="9600" b="1">
              <a:solidFill>
                <a:srgbClr val="993366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B93679"/>
          </a:solidFill>
          <a:ln w="28575" cap="flat" cmpd="sng" algn="ctr">
            <a:noFill/>
            <a:prstDash val="sysDash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sr-Cyrl-RS" sz="4000" b="1" dirty="0">
                <a:solidFill>
                  <a:schemeClr val="bg1"/>
                </a:solidFill>
              </a:rPr>
              <a:t>Сазнај више...</a:t>
            </a:r>
            <a:endParaRPr lang="x-none" sz="40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3F281F2-D29A-419C-8163-BEB0A06CC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7908"/>
            <a:ext cx="9144000" cy="503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1848634"/>
      </p:ext>
    </p:extLst>
  </p:cSld>
  <p:clrMapOvr>
    <a:masterClrMapping/>
  </p:clrMapOvr>
  <p:transition>
    <p:pull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7463" y="0"/>
            <a:ext cx="4157663" cy="125413"/>
          </a:xfrm>
          <a:prstGeom prst="rect">
            <a:avLst/>
          </a:prstGeom>
          <a:solidFill>
            <a:srgbClr val="B93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20" name="Title 1"/>
          <p:cNvSpPr txBox="1">
            <a:spLocks noChangeArrowheads="1"/>
          </p:cNvSpPr>
          <p:nvPr/>
        </p:nvSpPr>
        <p:spPr bwMode="auto">
          <a:xfrm>
            <a:off x="1295400" y="5257800"/>
            <a:ext cx="731520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sr-Latn-RS" sz="3600" b="1" dirty="0">
              <a:solidFill>
                <a:srgbClr val="B93679"/>
              </a:solidFill>
              <a:latin typeface="Calibri" panose="020F0502020204030204" pitchFamily="34" charset="0"/>
            </a:endParaRPr>
          </a:p>
        </p:txBody>
      </p:sp>
      <p:sp>
        <p:nvSpPr>
          <p:cNvPr id="8196" name="Title 1"/>
          <p:cNvSpPr txBox="1">
            <a:spLocks noChangeArrowheads="1"/>
          </p:cNvSpPr>
          <p:nvPr/>
        </p:nvSpPr>
        <p:spPr bwMode="auto">
          <a:xfrm>
            <a:off x="457200" y="158390"/>
            <a:ext cx="85344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r-Cyrl-RS" altLang="sr-Latn-RS" sz="4000" b="1" dirty="0">
                <a:solidFill>
                  <a:srgbClr val="B93679"/>
                </a:solidFill>
                <a:latin typeface="Calibri" panose="020F0502020204030204" pitchFamily="34" charset="0"/>
              </a:rPr>
              <a:t>Игра </a:t>
            </a:r>
            <a:r>
              <a:rPr lang="sr-Latn-RS" altLang="sr-Latn-RS" sz="4000" b="1" dirty="0">
                <a:solidFill>
                  <a:srgbClr val="B93679"/>
                </a:solidFill>
                <a:latin typeface="Calibri" panose="020F0502020204030204" pitchFamily="34" charset="0"/>
              </a:rPr>
              <a:t>„</a:t>
            </a:r>
            <a:r>
              <a:rPr lang="sr-Cyrl-RS" altLang="sr-Latn-RS" sz="4000" b="1" dirty="0">
                <a:solidFill>
                  <a:srgbClr val="B93679"/>
                </a:solidFill>
                <a:latin typeface="Calibri" panose="020F0502020204030204" pitchFamily="34" charset="0"/>
              </a:rPr>
              <a:t>Чувамо здравље”</a:t>
            </a:r>
            <a:endParaRPr lang="en-US" altLang="sr-Latn-RS" sz="4000" b="1" dirty="0">
              <a:solidFill>
                <a:srgbClr val="B93679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41C23CC-74EC-4F80-AD75-C44DF40BE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805192"/>
            <a:ext cx="5257800" cy="5928577"/>
          </a:xfrm>
          <a:prstGeom prst="rect">
            <a:avLst/>
          </a:prstGeom>
          <a:ln w="28575">
            <a:solidFill>
              <a:srgbClr val="B93679"/>
            </a:solidFill>
            <a:prstDash val="sysDot"/>
          </a:ln>
        </p:spPr>
      </p:pic>
      <p:sp>
        <p:nvSpPr>
          <p:cNvPr id="7" name="Left Arrow Callout 9">
            <a:extLst>
              <a:ext uri="{FF2B5EF4-FFF2-40B4-BE49-F238E27FC236}">
                <a16:creationId xmlns:a16="http://schemas.microsoft.com/office/drawing/2014/main" xmlns="" id="{CD3C1638-0BD2-4BFD-8159-72CE6F960024}"/>
              </a:ext>
            </a:extLst>
          </p:cNvPr>
          <p:cNvSpPr/>
          <p:nvPr/>
        </p:nvSpPr>
        <p:spPr>
          <a:xfrm>
            <a:off x="5715000" y="1559680"/>
            <a:ext cx="2971800" cy="4419600"/>
          </a:xfrm>
          <a:prstGeom prst="leftArrowCallout">
            <a:avLst/>
          </a:prstGeom>
          <a:solidFill>
            <a:srgbClr val="F4D8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У </a:t>
            </a:r>
            <a:r>
              <a:rPr lang="en-US" sz="2400" b="1" dirty="0" err="1">
                <a:solidFill>
                  <a:schemeClr val="tx1"/>
                </a:solidFill>
              </a:rPr>
              <a:t>Радном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листу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на</a:t>
            </a:r>
            <a:r>
              <a:rPr lang="en-US" sz="2400" b="1" dirty="0">
                <a:solidFill>
                  <a:schemeClr val="tx1"/>
                </a:solidFill>
              </a:rPr>
              <a:t> 14. </a:t>
            </a:r>
            <a:r>
              <a:rPr lang="en-US" sz="2400" b="1" dirty="0" err="1">
                <a:solidFill>
                  <a:schemeClr val="tx1"/>
                </a:solidFill>
              </a:rPr>
              <a:t>страни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налази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се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игра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која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може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да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се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игра</a:t>
            </a:r>
            <a:r>
              <a:rPr lang="en-US" sz="2400" b="1" dirty="0">
                <a:solidFill>
                  <a:schemeClr val="tx1"/>
                </a:solidFill>
              </a:rPr>
              <a:t> у </a:t>
            </a:r>
            <a:r>
              <a:rPr lang="en-US" sz="2400" b="1" dirty="0" err="1">
                <a:solidFill>
                  <a:schemeClr val="tx1"/>
                </a:solidFill>
              </a:rPr>
              <a:t>пару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или</a:t>
            </a:r>
            <a:r>
              <a:rPr lang="en-US" sz="2400" b="1" dirty="0">
                <a:solidFill>
                  <a:schemeClr val="tx1"/>
                </a:solidFill>
              </a:rPr>
              <a:t> у </a:t>
            </a:r>
            <a:r>
              <a:rPr lang="en-US" sz="2400" b="1" dirty="0" err="1">
                <a:solidFill>
                  <a:schemeClr val="tx1"/>
                </a:solidFill>
              </a:rPr>
              <a:t>мањој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групи</a:t>
            </a:r>
            <a:r>
              <a:rPr lang="en-US" sz="2400" b="1" dirty="0">
                <a:solidFill>
                  <a:schemeClr val="tx1"/>
                </a:solidFill>
              </a:rPr>
              <a:t>. </a:t>
            </a:r>
          </a:p>
        </p:txBody>
      </p:sp>
    </p:spTree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3" name="Object 2"/>
          <p:cNvGraphicFramePr>
            <a:graphicFrameLocks noChangeAspect="1"/>
          </p:cNvGraphicFramePr>
          <p:nvPr/>
        </p:nvGraphicFramePr>
        <p:xfrm>
          <a:off x="0" y="6246813"/>
          <a:ext cx="611188" cy="611187"/>
        </p:xfrm>
        <a:graphic>
          <a:graphicData uri="http://schemas.openxmlformats.org/presentationml/2006/ole">
            <p:oleObj spid="_x0000_s5148" name="Image" r:id="rId4" imgW="289561" imgH="289561" progId="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-17463" y="0"/>
            <a:ext cx="1349376" cy="125413"/>
          </a:xfrm>
          <a:prstGeom prst="rect">
            <a:avLst/>
          </a:prstGeom>
          <a:solidFill>
            <a:srgbClr val="B93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1371600"/>
            <a:ext cx="41265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B93679"/>
                </a:solidFill>
                <a:latin typeface="+mn-lt"/>
                <a:cs typeface="+mn-cs"/>
              </a:rPr>
              <a:t>„</a:t>
            </a:r>
            <a:r>
              <a:rPr lang="en-US" sz="4000" b="1" dirty="0" err="1">
                <a:solidFill>
                  <a:srgbClr val="B93679"/>
                </a:solidFill>
                <a:latin typeface="+mn-lt"/>
                <a:cs typeface="+mn-cs"/>
              </a:rPr>
              <a:t>Кућица</a:t>
            </a:r>
            <a:r>
              <a:rPr lang="en-US" sz="4000" b="1" dirty="0">
                <a:solidFill>
                  <a:srgbClr val="B93679"/>
                </a:solidFill>
                <a:latin typeface="+mn-lt"/>
                <a:cs typeface="+mn-cs"/>
              </a:rPr>
              <a:t> у </a:t>
            </a:r>
            <a:r>
              <a:rPr lang="en-US" sz="4000" b="1" dirty="0" err="1">
                <a:solidFill>
                  <a:srgbClr val="B93679"/>
                </a:solidFill>
                <a:latin typeface="+mn-lt"/>
                <a:cs typeface="+mn-cs"/>
              </a:rPr>
              <a:t>горици</a:t>
            </a:r>
            <a:r>
              <a:rPr lang="en-US" sz="4000" b="1" dirty="0">
                <a:solidFill>
                  <a:srgbClr val="B93679"/>
                </a:solidFill>
                <a:latin typeface="+mn-lt"/>
                <a:cs typeface="+mn-cs"/>
              </a:rPr>
              <a:t>, </a:t>
            </a:r>
            <a:r>
              <a:rPr lang="en-US" sz="4000" b="1" dirty="0" err="1">
                <a:solidFill>
                  <a:srgbClr val="B93679"/>
                </a:solidFill>
                <a:latin typeface="+mn-lt"/>
                <a:cs typeface="+mn-cs"/>
              </a:rPr>
              <a:t>на</a:t>
            </a:r>
            <a:r>
              <a:rPr lang="en-US" sz="40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4000" b="1" dirty="0" err="1">
                <a:solidFill>
                  <a:srgbClr val="B93679"/>
                </a:solidFill>
                <a:latin typeface="+mn-lt"/>
                <a:cs typeface="+mn-cs"/>
              </a:rPr>
              <a:t>једној</a:t>
            </a:r>
            <a:r>
              <a:rPr lang="en-US" sz="40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4000" b="1" dirty="0" err="1">
                <a:solidFill>
                  <a:srgbClr val="B93679"/>
                </a:solidFill>
                <a:latin typeface="+mn-lt"/>
                <a:cs typeface="+mn-cs"/>
              </a:rPr>
              <a:t>ножици</a:t>
            </a:r>
            <a:r>
              <a:rPr lang="sr-Cyrl-RS" sz="4000" b="1" dirty="0">
                <a:solidFill>
                  <a:srgbClr val="B93679"/>
                </a:solidFill>
                <a:latin typeface="+mn-lt"/>
                <a:cs typeface="+mn-cs"/>
              </a:rPr>
              <a:t>.</a:t>
            </a:r>
            <a:r>
              <a:rPr lang="en-US" sz="4000" b="1" dirty="0">
                <a:solidFill>
                  <a:srgbClr val="B93679"/>
                </a:solidFill>
                <a:latin typeface="+mn-lt"/>
                <a:cs typeface="+mn-cs"/>
              </a:rPr>
              <a:t>”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B93679"/>
          </a:solidFill>
          <a:ln w="28575" cap="flat" cmpd="sng" algn="ctr">
            <a:noFill/>
            <a:prstDash val="sysDash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sr-Cyrl-RS" sz="4000" b="1" dirty="0">
                <a:solidFill>
                  <a:schemeClr val="bg1"/>
                </a:solidFill>
              </a:rPr>
              <a:t>Реши загонетке</a:t>
            </a:r>
            <a:endParaRPr lang="x-none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000" y="1371600"/>
            <a:ext cx="38671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B93679"/>
                </a:solidFill>
                <a:latin typeface="+mn-lt"/>
                <a:cs typeface="+mn-cs"/>
              </a:rPr>
              <a:t>„</a:t>
            </a:r>
            <a:r>
              <a:rPr lang="en-US" sz="4000" b="1" dirty="0" err="1">
                <a:solidFill>
                  <a:srgbClr val="B93679"/>
                </a:solidFill>
                <a:latin typeface="+mn-lt"/>
                <a:cs typeface="+mn-cs"/>
              </a:rPr>
              <a:t>Пуна</a:t>
            </a:r>
            <a:r>
              <a:rPr lang="en-US" sz="40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4000" b="1" dirty="0" err="1">
                <a:solidFill>
                  <a:srgbClr val="B93679"/>
                </a:solidFill>
                <a:latin typeface="+mn-lt"/>
                <a:cs typeface="+mn-cs"/>
              </a:rPr>
              <a:t>школа</a:t>
            </a:r>
            <a:r>
              <a:rPr lang="en-US" sz="40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4000" b="1" dirty="0" err="1">
                <a:solidFill>
                  <a:srgbClr val="B93679"/>
                </a:solidFill>
                <a:latin typeface="+mn-lt"/>
                <a:cs typeface="+mn-cs"/>
              </a:rPr>
              <a:t>ђака</a:t>
            </a:r>
            <a:r>
              <a:rPr lang="en-US" sz="4000" b="1" dirty="0">
                <a:solidFill>
                  <a:srgbClr val="B93679"/>
                </a:solidFill>
                <a:latin typeface="+mn-lt"/>
                <a:cs typeface="+mn-cs"/>
              </a:rPr>
              <a:t>, </a:t>
            </a:r>
            <a:r>
              <a:rPr lang="en-US" sz="4000" b="1" dirty="0" err="1">
                <a:solidFill>
                  <a:srgbClr val="B93679"/>
                </a:solidFill>
                <a:latin typeface="+mn-lt"/>
                <a:cs typeface="+mn-cs"/>
              </a:rPr>
              <a:t>ниоткуда</a:t>
            </a:r>
            <a:r>
              <a:rPr lang="en-US" sz="40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4000" b="1" dirty="0" err="1">
                <a:solidFill>
                  <a:srgbClr val="B93679"/>
                </a:solidFill>
                <a:latin typeface="+mn-lt"/>
                <a:cs typeface="+mn-cs"/>
              </a:rPr>
              <a:t>врата</a:t>
            </a:r>
            <a:r>
              <a:rPr lang="sr-Cyrl-RS" sz="4000" b="1" dirty="0">
                <a:solidFill>
                  <a:srgbClr val="B93679"/>
                </a:solidFill>
                <a:latin typeface="+mn-lt"/>
                <a:cs typeface="+mn-cs"/>
              </a:rPr>
              <a:t>.</a:t>
            </a:r>
            <a:r>
              <a:rPr lang="en-US" sz="4000" b="1" dirty="0">
                <a:solidFill>
                  <a:srgbClr val="B93679"/>
                </a:solidFill>
                <a:latin typeface="+mn-lt"/>
                <a:cs typeface="+mn-cs"/>
              </a:rPr>
              <a:t>” </a:t>
            </a:r>
          </a:p>
        </p:txBody>
      </p:sp>
      <p:pic>
        <p:nvPicPr>
          <p:cNvPr id="5129" name="Picture 9">
            <a:extLst>
              <a:ext uri="{FF2B5EF4-FFF2-40B4-BE49-F238E27FC236}">
                <a16:creationId xmlns:a16="http://schemas.microsoft.com/office/drawing/2014/main" xmlns="" id="{8B02470D-2E28-415A-A5DB-EC9BEC0AE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00529" y="4086801"/>
            <a:ext cx="3446648" cy="2121014"/>
          </a:xfrm>
          <a:prstGeom prst="roundRect">
            <a:avLst>
              <a:gd name="adj" fmla="val 16667"/>
            </a:avLst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>
            <a:extLst>
              <a:ext uri="{FF2B5EF4-FFF2-40B4-BE49-F238E27FC236}">
                <a16:creationId xmlns:a16="http://schemas.microsoft.com/office/drawing/2014/main" xmlns="" id="{D8C43E1E-C1C6-4984-915D-51277647B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163661" y="4103107"/>
            <a:ext cx="3445828" cy="2088402"/>
          </a:xfrm>
          <a:prstGeom prst="roundRect">
            <a:avLst>
              <a:gd name="adj" fmla="val 16667"/>
            </a:avLst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xmlns="" id="{AC3726A1-3D6A-4B12-9E45-88CBA5A77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14633" y="3928177"/>
            <a:ext cx="3428484" cy="2465546"/>
          </a:xfrm>
          <a:prstGeom prst="roundRect">
            <a:avLst>
              <a:gd name="adj" fmla="val 16667"/>
            </a:avLst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23" name="Object 2"/>
          <p:cNvGraphicFramePr>
            <a:graphicFrameLocks noChangeAspect="1"/>
          </p:cNvGraphicFramePr>
          <p:nvPr/>
        </p:nvGraphicFramePr>
        <p:xfrm>
          <a:off x="0" y="6246813"/>
          <a:ext cx="611188" cy="611187"/>
        </p:xfrm>
        <a:graphic>
          <a:graphicData uri="http://schemas.openxmlformats.org/presentationml/2006/ole">
            <p:oleObj spid="_x0000_s13337" name="Image" r:id="rId5" imgW="289561" imgH="289561" progId="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-17463" y="0"/>
            <a:ext cx="1349376" cy="125413"/>
          </a:xfrm>
          <a:prstGeom prst="rect">
            <a:avLst/>
          </a:prstGeom>
          <a:solidFill>
            <a:srgbClr val="B93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B93679"/>
          </a:solidFill>
          <a:ln w="28575" cap="flat" cmpd="sng" algn="ctr">
            <a:noFill/>
            <a:prstDash val="sysDash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sr-Cyrl-RS" sz="4000" b="1" dirty="0">
                <a:solidFill>
                  <a:schemeClr val="bg1"/>
                </a:solidFill>
              </a:rPr>
              <a:t>Реши загонетке</a:t>
            </a:r>
            <a:endParaRPr lang="x-none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1073259"/>
            <a:ext cx="266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B93679"/>
                </a:solidFill>
                <a:latin typeface="+mn-lt"/>
                <a:cs typeface="+mn-cs"/>
              </a:rPr>
              <a:t>„</a:t>
            </a:r>
            <a:r>
              <a:rPr lang="en-US" sz="4000" b="1" dirty="0" err="1">
                <a:solidFill>
                  <a:srgbClr val="B93679"/>
                </a:solidFill>
                <a:latin typeface="+mn-lt"/>
                <a:cs typeface="+mn-cs"/>
              </a:rPr>
              <a:t>Црвене</a:t>
            </a:r>
            <a:r>
              <a:rPr lang="en-US" sz="40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4000" b="1" dirty="0" err="1">
                <a:solidFill>
                  <a:srgbClr val="B93679"/>
                </a:solidFill>
                <a:latin typeface="+mn-lt"/>
                <a:cs typeface="+mn-cs"/>
              </a:rPr>
              <a:t>главе</a:t>
            </a:r>
            <a:r>
              <a:rPr lang="en-US" sz="4000" b="1" dirty="0">
                <a:solidFill>
                  <a:srgbClr val="B93679"/>
                </a:solidFill>
                <a:latin typeface="+mn-lt"/>
                <a:cs typeface="+mn-cs"/>
              </a:rPr>
              <a:t>  </a:t>
            </a:r>
            <a:r>
              <a:rPr lang="en-US" sz="4000" b="1" dirty="0" err="1">
                <a:solidFill>
                  <a:srgbClr val="B93679"/>
                </a:solidFill>
                <a:latin typeface="+mn-lt"/>
                <a:cs typeface="+mn-cs"/>
              </a:rPr>
              <a:t>вире</a:t>
            </a:r>
            <a:r>
              <a:rPr lang="en-US" sz="40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4000" b="1" dirty="0" err="1">
                <a:solidFill>
                  <a:srgbClr val="B93679"/>
                </a:solidFill>
                <a:latin typeface="+mn-lt"/>
                <a:cs typeface="+mn-cs"/>
              </a:rPr>
              <a:t>из</a:t>
            </a:r>
            <a:r>
              <a:rPr lang="en-US" sz="40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4000" b="1" dirty="0" err="1">
                <a:solidFill>
                  <a:srgbClr val="B93679"/>
                </a:solidFill>
                <a:latin typeface="+mn-lt"/>
                <a:cs typeface="+mn-cs"/>
              </a:rPr>
              <a:t>траве</a:t>
            </a:r>
            <a:r>
              <a:rPr lang="sr-Cyrl-RS" sz="4000" b="1" dirty="0">
                <a:solidFill>
                  <a:srgbClr val="B93679"/>
                </a:solidFill>
                <a:latin typeface="+mn-lt"/>
                <a:cs typeface="+mn-cs"/>
              </a:rPr>
              <a:t>.</a:t>
            </a:r>
            <a:r>
              <a:rPr lang="en-US" sz="4000" b="1" dirty="0">
                <a:solidFill>
                  <a:srgbClr val="B93679"/>
                </a:solidFill>
                <a:latin typeface="+mn-lt"/>
                <a:cs typeface="+mn-cs"/>
              </a:rPr>
              <a:t>”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57800" y="1981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064131" y="1022886"/>
            <a:ext cx="5029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latinLnBrk="0">
              <a:lnSpc>
                <a:spcPct val="100000"/>
              </a:lnSpc>
              <a:buClrTx/>
              <a:buSzTx/>
              <a:tabLst/>
            </a:pPr>
            <a:r>
              <a:rPr lang="en-US" sz="4000" b="1" dirty="0">
                <a:solidFill>
                  <a:srgbClr val="B93679"/>
                </a:solidFill>
                <a:latin typeface="+mn-lt"/>
                <a:cs typeface="+mn-cs"/>
              </a:rPr>
              <a:t>„У </a:t>
            </a:r>
            <a:r>
              <a:rPr lang="en-US" sz="4000" b="1" dirty="0" err="1">
                <a:solidFill>
                  <a:srgbClr val="B93679"/>
                </a:solidFill>
                <a:latin typeface="+mn-lt"/>
                <a:cs typeface="+mn-cs"/>
              </a:rPr>
              <a:t>земљи</a:t>
            </a:r>
            <a:r>
              <a:rPr lang="en-US" sz="40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4000" b="1" dirty="0" err="1">
                <a:solidFill>
                  <a:srgbClr val="B93679"/>
                </a:solidFill>
                <a:latin typeface="+mn-lt"/>
                <a:cs typeface="+mn-cs"/>
              </a:rPr>
              <a:t>јој</a:t>
            </a:r>
            <a:r>
              <a:rPr lang="en-US" sz="40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4000" b="1" dirty="0" err="1">
                <a:solidFill>
                  <a:srgbClr val="B93679"/>
                </a:solidFill>
                <a:latin typeface="+mn-lt"/>
                <a:cs typeface="+mn-cs"/>
              </a:rPr>
              <a:t>глава</a:t>
            </a:r>
            <a:r>
              <a:rPr lang="en-US" sz="40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4000" b="1" dirty="0" err="1">
                <a:solidFill>
                  <a:srgbClr val="B93679"/>
                </a:solidFill>
                <a:latin typeface="+mn-lt"/>
                <a:cs typeface="+mn-cs"/>
              </a:rPr>
              <a:t>црвена</a:t>
            </a:r>
            <a:r>
              <a:rPr lang="en-US" sz="40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4000" b="1" dirty="0" err="1">
                <a:solidFill>
                  <a:srgbClr val="B93679"/>
                </a:solidFill>
                <a:latin typeface="+mn-lt"/>
                <a:cs typeface="+mn-cs"/>
              </a:rPr>
              <a:t>као</a:t>
            </a:r>
            <a:r>
              <a:rPr lang="en-US" sz="40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4000" b="1" dirty="0" err="1">
                <a:solidFill>
                  <a:srgbClr val="B93679"/>
                </a:solidFill>
                <a:latin typeface="+mn-lt"/>
                <a:cs typeface="+mn-cs"/>
              </a:rPr>
              <a:t>цреп</a:t>
            </a:r>
            <a:r>
              <a:rPr lang="en-US" sz="4000" b="1" dirty="0">
                <a:solidFill>
                  <a:srgbClr val="B93679"/>
                </a:solidFill>
                <a:latin typeface="+mn-lt"/>
                <a:cs typeface="+mn-cs"/>
              </a:rPr>
              <a:t>.</a:t>
            </a:r>
          </a:p>
          <a:p>
            <a: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4000" b="1" dirty="0" err="1">
                <a:solidFill>
                  <a:srgbClr val="B93679"/>
                </a:solidFill>
                <a:latin typeface="+mn-lt"/>
                <a:cs typeface="+mn-cs"/>
              </a:rPr>
              <a:t>Као</a:t>
            </a:r>
            <a:r>
              <a:rPr lang="en-US" sz="40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4000" b="1" dirty="0" err="1">
                <a:solidFill>
                  <a:srgbClr val="B93679"/>
                </a:solidFill>
                <a:latin typeface="+mn-lt"/>
                <a:cs typeface="+mn-cs"/>
              </a:rPr>
              <a:t>трава</a:t>
            </a:r>
            <a:r>
              <a:rPr lang="en-US" sz="40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4000" b="1" dirty="0" err="1">
                <a:solidFill>
                  <a:srgbClr val="B93679"/>
                </a:solidFill>
                <a:latin typeface="+mn-lt"/>
                <a:cs typeface="+mn-cs"/>
              </a:rPr>
              <a:t>зелен</a:t>
            </a:r>
            <a:r>
              <a:rPr lang="en-US" sz="4000" b="1" dirty="0">
                <a:solidFill>
                  <a:srgbClr val="B93679"/>
                </a:solidFill>
                <a:latin typeface="+mn-lt"/>
                <a:cs typeface="+mn-cs"/>
              </a:rPr>
              <a:t>, </a:t>
            </a:r>
            <a:r>
              <a:rPr lang="en-US" sz="4000" b="1" dirty="0" err="1">
                <a:solidFill>
                  <a:srgbClr val="B93679"/>
                </a:solidFill>
                <a:latin typeface="+mn-lt"/>
                <a:cs typeface="+mn-cs"/>
              </a:rPr>
              <a:t>напољу</a:t>
            </a:r>
            <a:r>
              <a:rPr lang="en-US" sz="40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4000" b="1" dirty="0" err="1">
                <a:solidFill>
                  <a:srgbClr val="B93679"/>
                </a:solidFill>
                <a:latin typeface="+mn-lt"/>
                <a:cs typeface="+mn-cs"/>
              </a:rPr>
              <a:t>јој</a:t>
            </a:r>
            <a:r>
              <a:rPr lang="en-US" sz="40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4000" b="1" dirty="0" err="1">
                <a:solidFill>
                  <a:srgbClr val="B93679"/>
                </a:solidFill>
                <a:latin typeface="+mn-lt"/>
                <a:cs typeface="+mn-cs"/>
              </a:rPr>
              <a:t>реп</a:t>
            </a:r>
            <a:r>
              <a:rPr lang="en-US" sz="4000" b="1" dirty="0">
                <a:solidFill>
                  <a:srgbClr val="B93679"/>
                </a:solidFill>
                <a:latin typeface="+mn-lt"/>
                <a:cs typeface="+mn-cs"/>
              </a:rPr>
              <a:t>.” </a:t>
            </a:r>
          </a:p>
        </p:txBody>
      </p:sp>
      <p:pic>
        <p:nvPicPr>
          <p:cNvPr id="13319" name="Picture 7">
            <a:extLst>
              <a:ext uri="{FF2B5EF4-FFF2-40B4-BE49-F238E27FC236}">
                <a16:creationId xmlns:a16="http://schemas.microsoft.com/office/drawing/2014/main" xmlns="" id="{856698CF-FCB0-435F-9398-ECF25B4C8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347648" y="3839178"/>
            <a:ext cx="2774519" cy="2554545"/>
          </a:xfrm>
          <a:prstGeom prst="roundRect">
            <a:avLst>
              <a:gd name="adj" fmla="val 16667"/>
            </a:avLst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3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3" name="Object 2"/>
          <p:cNvGraphicFramePr>
            <a:graphicFrameLocks noChangeAspect="1"/>
          </p:cNvGraphicFramePr>
          <p:nvPr/>
        </p:nvGraphicFramePr>
        <p:xfrm>
          <a:off x="0" y="6246813"/>
          <a:ext cx="611188" cy="611187"/>
        </p:xfrm>
        <a:graphic>
          <a:graphicData uri="http://schemas.openxmlformats.org/presentationml/2006/ole">
            <p:oleObj spid="_x0000_s25625" name="Image" r:id="rId4" imgW="289561" imgH="289561" progId="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-17463" y="0"/>
            <a:ext cx="1349376" cy="125413"/>
          </a:xfrm>
          <a:prstGeom prst="rect">
            <a:avLst/>
          </a:prstGeom>
          <a:solidFill>
            <a:srgbClr val="B93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B93679"/>
          </a:solidFill>
          <a:ln w="28575" cap="flat" cmpd="sng" algn="ctr">
            <a:noFill/>
            <a:prstDash val="sysDash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sr-Cyrl-RS" sz="4000" b="1" dirty="0">
                <a:solidFill>
                  <a:schemeClr val="bg1"/>
                </a:solidFill>
              </a:rPr>
              <a:t>Реши загонетке</a:t>
            </a:r>
            <a:endParaRPr lang="x-none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1981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4460" y="1342958"/>
            <a:ext cx="4343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>
                <a:solidFill>
                  <a:srgbClr val="B93679"/>
                </a:solidFill>
                <a:latin typeface="+mn-lt"/>
                <a:cs typeface="+mn-cs"/>
              </a:rPr>
              <a:t>„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Целе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зиме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без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одеће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,</a:t>
            </a:r>
          </a:p>
          <a:p>
            <a:pPr algn="ctr"/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у 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кошуљи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 у 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пролеће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,</a:t>
            </a:r>
          </a:p>
          <a:p>
            <a:pPr algn="ctr"/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лети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зелен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капут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има</a:t>
            </a:r>
            <a:endParaRPr lang="en-US" sz="3200" b="1" dirty="0">
              <a:solidFill>
                <a:srgbClr val="B93679"/>
              </a:solidFill>
              <a:latin typeface="+mn-lt"/>
              <a:cs typeface="+mn-cs"/>
            </a:endParaRPr>
          </a:p>
          <a:p>
            <a:pPr algn="ctr"/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са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црвеним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дугмадима</a:t>
            </a:r>
            <a:r>
              <a:rPr lang="sr-Cyrl-RS" sz="3200" b="1" dirty="0">
                <a:solidFill>
                  <a:srgbClr val="B93679"/>
                </a:solidFill>
                <a:latin typeface="+mn-lt"/>
                <a:cs typeface="+mn-cs"/>
              </a:rPr>
              <a:t>”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62660" y="1342958"/>
            <a:ext cx="4267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r-Latn-RS" sz="3200" b="1" dirty="0">
                <a:solidFill>
                  <a:srgbClr val="B93679"/>
                </a:solidFill>
                <a:latin typeface="+mn-lt"/>
                <a:cs typeface="+mn-cs"/>
              </a:rPr>
              <a:t>„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Жут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јесам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,</a:t>
            </a:r>
          </a:p>
          <a:p>
            <a:pPr lvl="0" algn="ctr"/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али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немам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жутицу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,</a:t>
            </a:r>
          </a:p>
          <a:p>
            <a:pPr lvl="0" algn="ctr"/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добар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сам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ти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друг</a:t>
            </a:r>
            <a:endParaRPr lang="en-US" sz="3200" b="1" dirty="0">
              <a:solidFill>
                <a:srgbClr val="B93679"/>
              </a:solidFill>
              <a:latin typeface="+mn-lt"/>
              <a:cs typeface="+mn-cs"/>
            </a:endParaRPr>
          </a:p>
          <a:p>
            <a:pPr lvl="0" algn="ctr"/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кад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имаш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грозницу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.</a:t>
            </a:r>
            <a:r>
              <a:rPr lang="sr-Cyrl-RS" sz="3200" b="1" dirty="0">
                <a:solidFill>
                  <a:srgbClr val="B93679"/>
                </a:solidFill>
                <a:latin typeface="+mn-lt"/>
                <a:cs typeface="+mn-cs"/>
              </a:rPr>
              <a:t>”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xmlns="" id="{EB4C71F3-A4E4-4E96-9DDD-8F2092B0F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329857" y="4191000"/>
            <a:ext cx="1932788" cy="1932788"/>
          </a:xfrm>
          <a:prstGeom prst="roundRect">
            <a:avLst>
              <a:gd name="adj" fmla="val 16667"/>
            </a:avLst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>
            <a:extLst>
              <a:ext uri="{FF2B5EF4-FFF2-40B4-BE49-F238E27FC236}">
                <a16:creationId xmlns:a16="http://schemas.microsoft.com/office/drawing/2014/main" xmlns="" id="{589ED6F0-21B7-4D89-9393-34C9753B5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625172" y="4098521"/>
            <a:ext cx="2998908" cy="2062103"/>
          </a:xfrm>
          <a:prstGeom prst="roundRect">
            <a:avLst>
              <a:gd name="adj" fmla="val 16667"/>
            </a:avLst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3" name="Object 2"/>
          <p:cNvGraphicFramePr>
            <a:graphicFrameLocks noChangeAspect="1"/>
          </p:cNvGraphicFramePr>
          <p:nvPr/>
        </p:nvGraphicFramePr>
        <p:xfrm>
          <a:off x="0" y="6246813"/>
          <a:ext cx="611188" cy="611187"/>
        </p:xfrm>
        <a:graphic>
          <a:graphicData uri="http://schemas.openxmlformats.org/presentationml/2006/ole">
            <p:oleObj spid="_x0000_s26648" name="Image" r:id="rId4" imgW="289561" imgH="289561" progId="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-17463" y="0"/>
            <a:ext cx="1349376" cy="125413"/>
          </a:xfrm>
          <a:prstGeom prst="rect">
            <a:avLst/>
          </a:prstGeom>
          <a:solidFill>
            <a:srgbClr val="B93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B93679"/>
          </a:solidFill>
          <a:ln w="28575" cap="flat" cmpd="sng" algn="ctr">
            <a:noFill/>
            <a:prstDash val="sysDash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sr-Cyrl-RS" sz="4000" b="1" dirty="0">
                <a:solidFill>
                  <a:schemeClr val="bg1"/>
                </a:solidFill>
              </a:rPr>
              <a:t>Реши загонетке</a:t>
            </a:r>
            <a:endParaRPr lang="x-none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1981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-93663" y="1242767"/>
            <a:ext cx="46656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>
                <a:solidFill>
                  <a:srgbClr val="B93679"/>
                </a:solidFill>
                <a:latin typeface="+mn-lt"/>
                <a:cs typeface="+mn-cs"/>
              </a:rPr>
              <a:t>„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Поручио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цицибан</a:t>
            </a:r>
            <a:endParaRPr lang="en-US" sz="3200" b="1" dirty="0">
              <a:solidFill>
                <a:srgbClr val="B93679"/>
              </a:solidFill>
              <a:latin typeface="+mn-lt"/>
              <a:cs typeface="+mn-cs"/>
            </a:endParaRPr>
          </a:p>
          <a:p>
            <a:pPr algn="ctr"/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својој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љуби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на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диван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– 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Не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брини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се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, 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ни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старај</a:t>
            </a:r>
            <a:r>
              <a:rPr lang="sr-Cyrl-RS" sz="3200" b="1" dirty="0">
                <a:solidFill>
                  <a:srgbClr val="B93679"/>
                </a:solidFill>
                <a:latin typeface="+mn-lt"/>
                <a:cs typeface="+mn-cs"/>
              </a:rPr>
              <a:t>,</a:t>
            </a:r>
            <a:endParaRPr lang="en-US" sz="3200" b="1" dirty="0">
              <a:solidFill>
                <a:srgbClr val="B93679"/>
              </a:solidFill>
              <a:latin typeface="+mn-lt"/>
              <a:cs typeface="+mn-cs"/>
            </a:endParaRPr>
          </a:p>
          <a:p>
            <a:pPr algn="ctr"/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дивно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сам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ти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закопан</a:t>
            </a:r>
            <a:endParaRPr lang="en-US" sz="3200" b="1" dirty="0">
              <a:solidFill>
                <a:srgbClr val="B93679"/>
              </a:solidFill>
              <a:latin typeface="+mn-lt"/>
              <a:cs typeface="+mn-cs"/>
            </a:endParaRPr>
          </a:p>
          <a:p>
            <a:pPr algn="ctr"/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у 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земљицу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стрмоглав</a:t>
            </a:r>
            <a:r>
              <a:rPr lang="sr-Latn-RS" sz="3200" b="1" dirty="0">
                <a:solidFill>
                  <a:srgbClr val="B93679"/>
                </a:solidFill>
                <a:latin typeface="+mn-lt"/>
                <a:cs typeface="+mn-cs"/>
              </a:rPr>
              <a:t>.</a:t>
            </a:r>
            <a:r>
              <a:rPr lang="sr-Cyrl-RS" sz="3200" b="1" dirty="0">
                <a:solidFill>
                  <a:srgbClr val="B93679"/>
                </a:solidFill>
                <a:latin typeface="+mn-lt"/>
                <a:cs typeface="+mn-cs"/>
              </a:rPr>
              <a:t>”</a:t>
            </a:r>
            <a:endParaRPr lang="en-US" sz="3200" b="1" dirty="0">
              <a:solidFill>
                <a:srgbClr val="B93679"/>
              </a:solidFill>
              <a:latin typeface="+mn-lt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9200" y="1256907"/>
            <a:ext cx="4114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>
                <a:solidFill>
                  <a:srgbClr val="B93679"/>
                </a:solidFill>
                <a:latin typeface="+mn-lt"/>
                <a:cs typeface="+mn-cs"/>
              </a:rPr>
              <a:t>„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Крпа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на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крпу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,</a:t>
            </a:r>
          </a:p>
          <a:p>
            <a:pPr algn="ctr"/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типа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на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типу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,</a:t>
            </a:r>
          </a:p>
          <a:p>
            <a:pPr algn="ctr"/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ни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иглом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бодено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,</a:t>
            </a:r>
          </a:p>
          <a:p>
            <a:pPr algn="ctr"/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ни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концем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шивено</a:t>
            </a:r>
            <a:r>
              <a:rPr lang="sr-Cyrl-RS" sz="3200" b="1" dirty="0">
                <a:solidFill>
                  <a:srgbClr val="B93679"/>
                </a:solidFill>
                <a:latin typeface="+mn-lt"/>
                <a:cs typeface="+mn-cs"/>
              </a:rPr>
              <a:t>.”</a:t>
            </a:r>
            <a:endParaRPr lang="en-US" sz="3200" b="1" dirty="0">
              <a:solidFill>
                <a:srgbClr val="B93679"/>
              </a:solidFill>
              <a:latin typeface="+mn-lt"/>
              <a:cs typeface="+mn-cs"/>
            </a:endParaRPr>
          </a:p>
        </p:txBody>
      </p:sp>
      <p:pic>
        <p:nvPicPr>
          <p:cNvPr id="26629" name="Picture 5">
            <a:extLst>
              <a:ext uri="{FF2B5EF4-FFF2-40B4-BE49-F238E27FC236}">
                <a16:creationId xmlns:a16="http://schemas.microsoft.com/office/drawing/2014/main" xmlns="" id="{8580A53C-6B72-4F6C-9D9C-58CA35DF9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966828" y="3953428"/>
            <a:ext cx="3048368" cy="2224570"/>
          </a:xfrm>
          <a:prstGeom prst="roundRect">
            <a:avLst>
              <a:gd name="adj" fmla="val 16667"/>
            </a:avLst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31" name="Picture 7">
            <a:extLst>
              <a:ext uri="{FF2B5EF4-FFF2-40B4-BE49-F238E27FC236}">
                <a16:creationId xmlns:a16="http://schemas.microsoft.com/office/drawing/2014/main" xmlns="" id="{B3739C37-FA00-41EB-92AC-225A1DD46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562600" y="3953428"/>
            <a:ext cx="2807898" cy="2224569"/>
          </a:xfrm>
          <a:prstGeom prst="roundRect">
            <a:avLst>
              <a:gd name="adj" fmla="val 16667"/>
            </a:avLst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3" name="Object 2"/>
          <p:cNvGraphicFramePr>
            <a:graphicFrameLocks noChangeAspect="1"/>
          </p:cNvGraphicFramePr>
          <p:nvPr/>
        </p:nvGraphicFramePr>
        <p:xfrm>
          <a:off x="0" y="6246813"/>
          <a:ext cx="611188" cy="611187"/>
        </p:xfrm>
        <a:graphic>
          <a:graphicData uri="http://schemas.openxmlformats.org/presentationml/2006/ole">
            <p:oleObj spid="_x0000_s27670" name="Image" r:id="rId4" imgW="289561" imgH="289561" progId="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-17463" y="0"/>
            <a:ext cx="1349376" cy="125413"/>
          </a:xfrm>
          <a:prstGeom prst="rect">
            <a:avLst/>
          </a:prstGeom>
          <a:solidFill>
            <a:srgbClr val="B93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B93679"/>
          </a:solidFill>
          <a:ln w="28575" cap="flat" cmpd="sng" algn="ctr">
            <a:noFill/>
            <a:prstDash val="sysDash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sr-Cyrl-RS" sz="4000" b="1" dirty="0">
                <a:solidFill>
                  <a:schemeClr val="bg1"/>
                </a:solidFill>
              </a:rPr>
              <a:t>Реши загонетке</a:t>
            </a:r>
            <a:endParaRPr lang="x-none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1981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253990" y="1031557"/>
            <a:ext cx="3429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>
                <a:solidFill>
                  <a:srgbClr val="B93679"/>
                </a:solidFill>
                <a:latin typeface="+mn-lt"/>
                <a:cs typeface="+mn-cs"/>
              </a:rPr>
              <a:t>„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Дрвено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ми</a:t>
            </a:r>
            <a:r>
              <a:rPr lang="sr-Latn-RS" sz="32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тело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,</a:t>
            </a:r>
          </a:p>
          <a:p>
            <a:pPr algn="ctr"/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зелено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одело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,</a:t>
            </a:r>
          </a:p>
          <a:p>
            <a:pPr algn="ctr"/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а у 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сенци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листа</a:t>
            </a:r>
            <a:endParaRPr lang="en-US" sz="3200" b="1" dirty="0">
              <a:solidFill>
                <a:srgbClr val="B93679"/>
              </a:solidFill>
              <a:latin typeface="+mn-lt"/>
              <a:cs typeface="+mn-cs"/>
            </a:endParaRPr>
          </a:p>
          <a:p>
            <a:pPr algn="ctr"/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слатка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боба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блиста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.</a:t>
            </a:r>
            <a:r>
              <a:rPr lang="sr-Cyrl-RS" sz="3200" b="1" dirty="0">
                <a:solidFill>
                  <a:srgbClr val="B93679"/>
                </a:solidFill>
                <a:latin typeface="+mn-lt"/>
                <a:cs typeface="+mn-cs"/>
              </a:rPr>
              <a:t>”</a:t>
            </a:r>
            <a:endParaRPr lang="en-US" sz="3200" b="1" dirty="0">
              <a:solidFill>
                <a:srgbClr val="B93679"/>
              </a:solidFill>
              <a:latin typeface="+mn-lt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1031557"/>
            <a:ext cx="480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>
                <a:solidFill>
                  <a:srgbClr val="B93679"/>
                </a:solidFill>
                <a:latin typeface="+mn-lt"/>
                <a:cs typeface="+mn-cs"/>
              </a:rPr>
              <a:t>„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Ја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пругасто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имам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буре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,</a:t>
            </a:r>
          </a:p>
          <a:p>
            <a:pPr algn="ctr"/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нигде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није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пробушено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.</a:t>
            </a:r>
          </a:p>
          <a:p>
            <a:pPr algn="ctr"/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У 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њему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је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нешто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жуто</a:t>
            </a:r>
            <a:endParaRPr lang="en-US" sz="3200" b="1" dirty="0">
              <a:solidFill>
                <a:srgbClr val="B93679"/>
              </a:solidFill>
              <a:latin typeface="+mn-lt"/>
              <a:cs typeface="+mn-cs"/>
            </a:endParaRPr>
          </a:p>
          <a:p>
            <a:pPr algn="ctr"/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ил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` 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црвено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 –</a:t>
            </a:r>
          </a:p>
          <a:p>
            <a:pPr algn="ctr"/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не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бојте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се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, 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није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љуто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,</a:t>
            </a:r>
          </a:p>
          <a:p>
            <a:pPr algn="ctr"/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већ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пошећерено</a:t>
            </a:r>
            <a:r>
              <a:rPr lang="sr-Cyrl-RS" sz="3200" b="1" dirty="0">
                <a:solidFill>
                  <a:srgbClr val="B93679"/>
                </a:solidFill>
                <a:latin typeface="+mn-lt"/>
                <a:cs typeface="+mn-cs"/>
              </a:rPr>
              <a:t>.”</a:t>
            </a:r>
            <a:endParaRPr lang="en-US" sz="3200" b="1" dirty="0">
              <a:solidFill>
                <a:srgbClr val="B93679"/>
              </a:solidFill>
              <a:latin typeface="+mn-lt"/>
              <a:cs typeface="+mn-cs"/>
            </a:endParaRPr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xmlns="" id="{13802CBF-EFCA-424A-8162-A2D14C763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68052" y="4311646"/>
            <a:ext cx="3445828" cy="2088402"/>
          </a:xfrm>
          <a:prstGeom prst="roundRect">
            <a:avLst>
              <a:gd name="adj" fmla="val 16667"/>
            </a:avLst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5">
            <a:extLst>
              <a:ext uri="{FF2B5EF4-FFF2-40B4-BE49-F238E27FC236}">
                <a16:creationId xmlns:a16="http://schemas.microsoft.com/office/drawing/2014/main" xmlns="" id="{5C4653E4-A76F-4925-9A1D-24AEC941A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288682" y="4291695"/>
            <a:ext cx="3484014" cy="2128305"/>
          </a:xfrm>
          <a:prstGeom prst="roundRect">
            <a:avLst>
              <a:gd name="adj" fmla="val 16667"/>
            </a:avLst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3" name="Object 2"/>
          <p:cNvGraphicFramePr>
            <a:graphicFrameLocks noChangeAspect="1"/>
          </p:cNvGraphicFramePr>
          <p:nvPr/>
        </p:nvGraphicFramePr>
        <p:xfrm>
          <a:off x="0" y="6246813"/>
          <a:ext cx="611188" cy="611187"/>
        </p:xfrm>
        <a:graphic>
          <a:graphicData uri="http://schemas.openxmlformats.org/presentationml/2006/ole">
            <p:oleObj spid="_x0000_s28695" name="Image" r:id="rId4" imgW="289561" imgH="289561" progId="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-17463" y="0"/>
            <a:ext cx="1349376" cy="125413"/>
          </a:xfrm>
          <a:prstGeom prst="rect">
            <a:avLst/>
          </a:prstGeom>
          <a:solidFill>
            <a:srgbClr val="B93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B93679"/>
          </a:solidFill>
          <a:ln w="28575" cap="flat" cmpd="sng" algn="ctr">
            <a:noFill/>
            <a:prstDash val="sysDash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sr-Cyrl-RS" sz="4000" b="1" dirty="0">
                <a:solidFill>
                  <a:schemeClr val="bg1"/>
                </a:solidFill>
              </a:rPr>
              <a:t>Реши загонетке</a:t>
            </a:r>
            <a:endParaRPr lang="x-none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1981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031557"/>
            <a:ext cx="449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>
                <a:solidFill>
                  <a:srgbClr val="B93679"/>
                </a:solidFill>
                <a:latin typeface="+mn-lt"/>
                <a:cs typeface="+mn-cs"/>
              </a:rPr>
              <a:t>„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Милион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минђуша</a:t>
            </a:r>
            <a:endParaRPr lang="en-US" sz="3200" b="1" dirty="0">
              <a:solidFill>
                <a:srgbClr val="B93679"/>
              </a:solidFill>
              <a:latin typeface="+mn-lt"/>
              <a:cs typeface="+mn-cs"/>
            </a:endParaRPr>
          </a:p>
          <a:p>
            <a:pPr algn="ctr"/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на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кршној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девојци</a:t>
            </a:r>
            <a:endParaRPr lang="en-US" sz="3200" b="1" dirty="0">
              <a:solidFill>
                <a:srgbClr val="B93679"/>
              </a:solidFill>
              <a:latin typeface="+mn-lt"/>
              <a:cs typeface="+mn-cs"/>
            </a:endParaRPr>
          </a:p>
          <a:p>
            <a:pPr algn="ctr"/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дивно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се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румене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.</a:t>
            </a:r>
          </a:p>
          <a:p>
            <a:pPr algn="ctr"/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Ваздан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слушамо</a:t>
            </a:r>
            <a:endParaRPr lang="en-US" sz="3200" b="1" dirty="0">
              <a:solidFill>
                <a:srgbClr val="B93679"/>
              </a:solidFill>
              <a:latin typeface="+mn-lt"/>
              <a:cs typeface="+mn-cs"/>
            </a:endParaRPr>
          </a:p>
          <a:p>
            <a:pPr algn="ctr"/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где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шуме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увојци</a:t>
            </a:r>
            <a:endParaRPr lang="en-US" sz="3200" b="1" dirty="0">
              <a:solidFill>
                <a:srgbClr val="B93679"/>
              </a:solidFill>
              <a:latin typeface="+mn-lt"/>
              <a:cs typeface="+mn-cs"/>
            </a:endParaRPr>
          </a:p>
          <a:p>
            <a:pPr algn="ctr"/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косе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јој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зелене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.</a:t>
            </a:r>
            <a:r>
              <a:rPr lang="sr-Cyrl-RS" sz="3200" b="1" dirty="0">
                <a:solidFill>
                  <a:srgbClr val="B93679"/>
                </a:solidFill>
                <a:latin typeface="+mn-lt"/>
                <a:cs typeface="+mn-cs"/>
              </a:rPr>
              <a:t>”</a:t>
            </a:r>
            <a:endParaRPr lang="en-US" sz="3200" b="1" dirty="0">
              <a:solidFill>
                <a:srgbClr val="B93679"/>
              </a:solidFill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53891" y="1048839"/>
            <a:ext cx="3124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>
                <a:solidFill>
                  <a:srgbClr val="B93679"/>
                </a:solidFill>
                <a:latin typeface="+mn-lt"/>
                <a:cs typeface="+mn-cs"/>
              </a:rPr>
              <a:t>„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Тврда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кућа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,</a:t>
            </a:r>
          </a:p>
          <a:p>
            <a:pPr algn="ctr"/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нема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врата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,</a:t>
            </a:r>
          </a:p>
          <a:p>
            <a:pPr algn="ctr"/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у 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њој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живе</a:t>
            </a:r>
            <a:endParaRPr lang="en-US" sz="3200" b="1" dirty="0">
              <a:solidFill>
                <a:srgbClr val="B93679"/>
              </a:solidFill>
              <a:latin typeface="+mn-lt"/>
              <a:cs typeface="+mn-cs"/>
            </a:endParaRPr>
          </a:p>
          <a:p>
            <a:pPr algn="ctr"/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четири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rgbClr val="B93679"/>
                </a:solidFill>
                <a:latin typeface="+mn-lt"/>
                <a:cs typeface="+mn-cs"/>
              </a:rPr>
              <a:t>брата</a:t>
            </a:r>
            <a:r>
              <a:rPr lang="en-US" sz="3200" b="1" dirty="0">
                <a:solidFill>
                  <a:srgbClr val="B93679"/>
                </a:solidFill>
                <a:latin typeface="+mn-lt"/>
                <a:cs typeface="+mn-cs"/>
              </a:rPr>
              <a:t>.</a:t>
            </a:r>
            <a:r>
              <a:rPr lang="sr-Cyrl-RS" sz="3200" b="1" dirty="0">
                <a:solidFill>
                  <a:srgbClr val="B93679"/>
                </a:solidFill>
                <a:latin typeface="+mn-lt"/>
                <a:cs typeface="+mn-cs"/>
              </a:rPr>
              <a:t>”</a:t>
            </a:r>
            <a:endParaRPr lang="en-US" sz="3200" b="1" dirty="0">
              <a:solidFill>
                <a:srgbClr val="B93679"/>
              </a:solidFill>
              <a:latin typeface="+mn-lt"/>
              <a:cs typeface="+mn-cs"/>
            </a:endParaRPr>
          </a:p>
        </p:txBody>
      </p:sp>
      <p:pic>
        <p:nvPicPr>
          <p:cNvPr id="28677" name="Picture 5">
            <a:extLst>
              <a:ext uri="{FF2B5EF4-FFF2-40B4-BE49-F238E27FC236}">
                <a16:creationId xmlns:a16="http://schemas.microsoft.com/office/drawing/2014/main" xmlns="" id="{92B6185C-6779-4C3E-B19D-10B020BC9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143000" y="4344589"/>
            <a:ext cx="2324100" cy="2096039"/>
          </a:xfrm>
          <a:prstGeom prst="roundRect">
            <a:avLst>
              <a:gd name="adj" fmla="val 16667"/>
            </a:avLst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79" name="Picture 7">
            <a:extLst>
              <a:ext uri="{FF2B5EF4-FFF2-40B4-BE49-F238E27FC236}">
                <a16:creationId xmlns:a16="http://schemas.microsoft.com/office/drawing/2014/main" xmlns="" id="{B18B277E-D80D-4EA1-B907-5ABDB3D35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029522" y="4344589"/>
            <a:ext cx="3625709" cy="2062103"/>
          </a:xfrm>
          <a:prstGeom prst="roundRect">
            <a:avLst>
              <a:gd name="adj" fmla="val 16667"/>
            </a:avLst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3" name="Object 2"/>
          <p:cNvGraphicFramePr>
            <a:graphicFrameLocks noChangeAspect="1"/>
          </p:cNvGraphicFramePr>
          <p:nvPr/>
        </p:nvGraphicFramePr>
        <p:xfrm>
          <a:off x="0" y="6246813"/>
          <a:ext cx="611188" cy="611187"/>
        </p:xfrm>
        <a:graphic>
          <a:graphicData uri="http://schemas.openxmlformats.org/presentationml/2006/ole">
            <p:oleObj spid="_x0000_s29716" name="Image" r:id="rId4" imgW="289561" imgH="289561" progId="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-17463" y="0"/>
            <a:ext cx="1349376" cy="125413"/>
          </a:xfrm>
          <a:prstGeom prst="rect">
            <a:avLst/>
          </a:prstGeom>
          <a:solidFill>
            <a:srgbClr val="B93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B93679"/>
          </a:solidFill>
          <a:ln w="28575" cap="flat" cmpd="sng" algn="ctr">
            <a:noFill/>
            <a:prstDash val="sysDash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sr-Cyrl-RS" sz="4000" b="1" dirty="0">
                <a:solidFill>
                  <a:schemeClr val="bg1"/>
                </a:solidFill>
              </a:rPr>
              <a:t>Решења радних листића</a:t>
            </a:r>
            <a:endParaRPr lang="x-none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1981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46E78CB-6CEE-47E3-8EAB-4A6B18EBDCE9}"/>
              </a:ext>
            </a:extLst>
          </p:cNvPr>
          <p:cNvSpPr txBox="1"/>
          <p:nvPr/>
        </p:nvSpPr>
        <p:spPr>
          <a:xfrm>
            <a:off x="305594" y="1154787"/>
            <a:ext cx="8457406" cy="13542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Cyrl-RS" sz="3200" b="1" dirty="0">
                <a:latin typeface="+mn-lt"/>
                <a:cs typeface="+mn-cs"/>
              </a:rPr>
              <a:t>1. Заокружи поља у којима је записано оно што треба да буде део вечере. </a:t>
            </a:r>
          </a:p>
          <a:p>
            <a:endParaRPr lang="sr-Cyrl-R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7C2C336-7C76-44D0-B534-29358881F8AA}"/>
              </a:ext>
            </a:extLst>
          </p:cNvPr>
          <p:cNvSpPr txBox="1"/>
          <p:nvPr/>
        </p:nvSpPr>
        <p:spPr>
          <a:xfrm>
            <a:off x="875807" y="2813268"/>
            <a:ext cx="1106487" cy="584775"/>
          </a:xfrm>
          <a:prstGeom prst="rect">
            <a:avLst/>
          </a:prstGeom>
          <a:solidFill>
            <a:srgbClr val="ECD3DF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3200" dirty="0">
                <a:latin typeface="+mn-lt"/>
                <a:cs typeface="+mn-cs"/>
              </a:rPr>
              <a:t>риба</a:t>
            </a:r>
            <a:endParaRPr lang="en-US" sz="3200" dirty="0">
              <a:latin typeface="+mn-lt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171674B-204C-4443-AF51-35BB55D41016}"/>
              </a:ext>
            </a:extLst>
          </p:cNvPr>
          <p:cNvSpPr txBox="1"/>
          <p:nvPr/>
        </p:nvSpPr>
        <p:spPr>
          <a:xfrm>
            <a:off x="2703479" y="2813267"/>
            <a:ext cx="1106487" cy="584775"/>
          </a:xfrm>
          <a:prstGeom prst="rect">
            <a:avLst/>
          </a:prstGeom>
          <a:solidFill>
            <a:srgbClr val="ECD3DF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3200" dirty="0">
                <a:latin typeface="+mn-lt"/>
                <a:cs typeface="+mn-cs"/>
              </a:rPr>
              <a:t>чипс</a:t>
            </a:r>
            <a:endParaRPr lang="en-US" sz="3200" dirty="0">
              <a:latin typeface="+mn-lt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69E4685-E1BD-48B1-AC2D-4240DC138802}"/>
              </a:ext>
            </a:extLst>
          </p:cNvPr>
          <p:cNvSpPr txBox="1"/>
          <p:nvPr/>
        </p:nvSpPr>
        <p:spPr>
          <a:xfrm>
            <a:off x="4572000" y="2813267"/>
            <a:ext cx="2153444" cy="584775"/>
          </a:xfrm>
          <a:prstGeom prst="rect">
            <a:avLst/>
          </a:prstGeom>
          <a:solidFill>
            <a:srgbClr val="ECD3DF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3200" dirty="0">
                <a:latin typeface="+mn-lt"/>
                <a:cs typeface="+mn-cs"/>
              </a:rPr>
              <a:t>шаргарепа</a:t>
            </a:r>
            <a:endParaRPr lang="en-US" sz="3200" dirty="0">
              <a:latin typeface="+mn-lt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6E3AB90-0201-49AA-B3BA-2206C61590CB}"/>
              </a:ext>
            </a:extLst>
          </p:cNvPr>
          <p:cNvSpPr txBox="1"/>
          <p:nvPr/>
        </p:nvSpPr>
        <p:spPr>
          <a:xfrm>
            <a:off x="2703479" y="3769748"/>
            <a:ext cx="1274975" cy="584775"/>
          </a:xfrm>
          <a:prstGeom prst="rect">
            <a:avLst/>
          </a:prstGeom>
          <a:solidFill>
            <a:srgbClr val="ECD3DF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3200" dirty="0">
                <a:latin typeface="+mn-lt"/>
                <a:cs typeface="+mn-cs"/>
              </a:rPr>
              <a:t>торта</a:t>
            </a:r>
            <a:endParaRPr lang="en-US" sz="3200" dirty="0">
              <a:latin typeface="+mn-lt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C5653FB-52A2-4C47-A392-96FEB0666F9D}"/>
              </a:ext>
            </a:extLst>
          </p:cNvPr>
          <p:cNvSpPr txBox="1"/>
          <p:nvPr/>
        </p:nvSpPr>
        <p:spPr>
          <a:xfrm>
            <a:off x="4581428" y="3761121"/>
            <a:ext cx="1106487" cy="584775"/>
          </a:xfrm>
          <a:prstGeom prst="rect">
            <a:avLst/>
          </a:prstGeom>
          <a:solidFill>
            <a:srgbClr val="ECD3DF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3200" dirty="0">
                <a:latin typeface="+mn-lt"/>
                <a:cs typeface="+mn-cs"/>
              </a:rPr>
              <a:t>хлеб</a:t>
            </a:r>
            <a:endParaRPr lang="en-US" sz="3200" dirty="0">
              <a:latin typeface="+mn-lt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EB16316-AC7A-4125-A512-646E91FCE3CF}"/>
              </a:ext>
            </a:extLst>
          </p:cNvPr>
          <p:cNvSpPr txBox="1"/>
          <p:nvPr/>
        </p:nvSpPr>
        <p:spPr>
          <a:xfrm>
            <a:off x="887897" y="3787003"/>
            <a:ext cx="1274975" cy="584775"/>
          </a:xfrm>
          <a:prstGeom prst="rect">
            <a:avLst/>
          </a:prstGeom>
          <a:solidFill>
            <a:srgbClr val="ECD3DF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3200" dirty="0">
                <a:latin typeface="+mn-lt"/>
                <a:cs typeface="+mn-cs"/>
              </a:rPr>
              <a:t>купус</a:t>
            </a:r>
            <a:endParaRPr lang="en-US" sz="3200" dirty="0">
              <a:latin typeface="+mn-lt"/>
              <a:cs typeface="+mn-cs"/>
            </a:endParaRPr>
          </a:p>
        </p:txBody>
      </p:sp>
      <p:pic>
        <p:nvPicPr>
          <p:cNvPr id="17" name="Picture 6">
            <a:extLst>
              <a:ext uri="{FF2B5EF4-FFF2-40B4-BE49-F238E27FC236}">
                <a16:creationId xmlns:a16="http://schemas.microsoft.com/office/drawing/2014/main" xmlns="" id="{618C4922-1C40-449F-974C-B4CB9BD5F7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317"/>
          <a:stretch/>
        </p:blipFill>
        <p:spPr bwMode="auto">
          <a:xfrm>
            <a:off x="4422952" y="4984750"/>
            <a:ext cx="4604984" cy="1752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1D3CA8BF-FC3C-46DA-8A4E-B86A297F3792}"/>
              </a:ext>
            </a:extLst>
          </p:cNvPr>
          <p:cNvSpPr/>
          <p:nvPr/>
        </p:nvSpPr>
        <p:spPr>
          <a:xfrm>
            <a:off x="646787" y="2673944"/>
            <a:ext cx="15240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C2F09618-C021-46E9-A625-45B997E94589}"/>
              </a:ext>
            </a:extLst>
          </p:cNvPr>
          <p:cNvSpPr/>
          <p:nvPr/>
        </p:nvSpPr>
        <p:spPr>
          <a:xfrm>
            <a:off x="4534296" y="2639679"/>
            <a:ext cx="2323703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1EB8B341-6C71-4018-BA26-DC452FEB78BA}"/>
              </a:ext>
            </a:extLst>
          </p:cNvPr>
          <p:cNvSpPr/>
          <p:nvPr/>
        </p:nvSpPr>
        <p:spPr>
          <a:xfrm>
            <a:off x="4422952" y="3620834"/>
            <a:ext cx="15240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A940C436-DDE7-44F4-AC94-F6D6278BBEB1}"/>
              </a:ext>
            </a:extLst>
          </p:cNvPr>
          <p:cNvSpPr/>
          <p:nvPr/>
        </p:nvSpPr>
        <p:spPr>
          <a:xfrm>
            <a:off x="734981" y="3624147"/>
            <a:ext cx="15240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3" name="Object 2"/>
          <p:cNvGraphicFramePr>
            <a:graphicFrameLocks noChangeAspect="1"/>
          </p:cNvGraphicFramePr>
          <p:nvPr/>
        </p:nvGraphicFramePr>
        <p:xfrm>
          <a:off x="0" y="6246813"/>
          <a:ext cx="611188" cy="611187"/>
        </p:xfrm>
        <a:graphic>
          <a:graphicData uri="http://schemas.openxmlformats.org/presentationml/2006/ole">
            <p:oleObj spid="_x0000_s38928" name="Image" r:id="rId4" imgW="289561" imgH="289561" progId="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-17463" y="0"/>
            <a:ext cx="1349376" cy="125413"/>
          </a:xfrm>
          <a:prstGeom prst="rect">
            <a:avLst/>
          </a:prstGeom>
          <a:solidFill>
            <a:srgbClr val="B93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B93679"/>
          </a:solidFill>
          <a:ln w="28575" cap="flat" cmpd="sng" algn="ctr">
            <a:noFill/>
            <a:prstDash val="sysDash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sr-Cyrl-RS" sz="4000" b="1" dirty="0">
                <a:solidFill>
                  <a:schemeClr val="bg1"/>
                </a:solidFill>
              </a:rPr>
              <a:t>Решења радних листића</a:t>
            </a:r>
            <a:endParaRPr lang="x-none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1981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AE32F3F-A544-4B1C-AAB7-3B5981E7E735}"/>
              </a:ext>
            </a:extLst>
          </p:cNvPr>
          <p:cNvSpPr txBox="1"/>
          <p:nvPr/>
        </p:nvSpPr>
        <p:spPr>
          <a:xfrm>
            <a:off x="95054" y="1218012"/>
            <a:ext cx="411400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Cyrl-RS" sz="3200" b="1" dirty="0">
                <a:latin typeface="+mn-lt"/>
                <a:cs typeface="+mn-cs"/>
              </a:rPr>
              <a:t>2. Допуни реченице: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580BE38-6AA5-449E-9750-A19819B9C837}"/>
              </a:ext>
            </a:extLst>
          </p:cNvPr>
          <p:cNvSpPr txBox="1"/>
          <p:nvPr/>
        </p:nvSpPr>
        <p:spPr>
          <a:xfrm>
            <a:off x="76200" y="2209148"/>
            <a:ext cx="9144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600" dirty="0">
                <a:latin typeface="+mn-lt"/>
                <a:cs typeface="+mn-cs"/>
              </a:rPr>
              <a:t>Да бисмо били здрави потребна нам је </a:t>
            </a:r>
            <a:r>
              <a:rPr lang="sr-Cyrl-RS" sz="2600" u="sng" dirty="0">
                <a:latin typeface="+mn-lt"/>
                <a:cs typeface="+mn-cs"/>
              </a:rPr>
              <a:t>редовна</a:t>
            </a:r>
            <a:r>
              <a:rPr lang="sr-Cyrl-RS" sz="2600" dirty="0">
                <a:latin typeface="+mn-lt"/>
                <a:cs typeface="+mn-cs"/>
              </a:rPr>
              <a:t> исхрана. </a:t>
            </a:r>
          </a:p>
          <a:p>
            <a:endParaRPr lang="sr-Cyrl-RS" sz="2600" dirty="0">
              <a:latin typeface="+mn-lt"/>
              <a:cs typeface="+mn-cs"/>
            </a:endParaRPr>
          </a:p>
          <a:p>
            <a:r>
              <a:rPr lang="sr-Cyrl-RS" sz="2600" dirty="0">
                <a:latin typeface="+mn-lt"/>
                <a:cs typeface="+mn-cs"/>
              </a:rPr>
              <a:t>Житарице, воће, поврће и месо су </a:t>
            </a:r>
            <a:r>
              <a:rPr lang="sr-Cyrl-RS" sz="2600" u="sng" dirty="0">
                <a:latin typeface="+mn-lt"/>
                <a:cs typeface="+mn-cs"/>
              </a:rPr>
              <a:t>најзаступљенији у исхрани</a:t>
            </a:r>
            <a:r>
              <a:rPr lang="sr-Cyrl-RS" sz="2600" dirty="0">
                <a:latin typeface="+mn-lt"/>
                <a:cs typeface="+mn-cs"/>
              </a:rPr>
              <a:t>.</a:t>
            </a:r>
          </a:p>
          <a:p>
            <a:endParaRPr lang="sr-Cyrl-RS" sz="2600" dirty="0">
              <a:latin typeface="+mn-lt"/>
              <a:cs typeface="+mn-cs"/>
            </a:endParaRPr>
          </a:p>
          <a:p>
            <a:r>
              <a:rPr lang="sr-Cyrl-RS" sz="2600" dirty="0">
                <a:latin typeface="+mn-lt"/>
                <a:cs typeface="+mn-cs"/>
              </a:rPr>
              <a:t>У току дана треба да једемо </a:t>
            </a:r>
            <a:r>
              <a:rPr lang="sr-Cyrl-RS" sz="2600" u="sng" dirty="0">
                <a:latin typeface="+mn-lt"/>
                <a:cs typeface="+mn-cs"/>
              </a:rPr>
              <a:t>5 </a:t>
            </a:r>
            <a:r>
              <a:rPr lang="sr-Cyrl-RS" sz="2600" dirty="0">
                <a:latin typeface="+mn-lt"/>
                <a:cs typeface="+mn-cs"/>
              </a:rPr>
              <a:t>оброка.  </a:t>
            </a:r>
            <a:r>
              <a:rPr lang="sr-Cyrl-RS" sz="3200" dirty="0">
                <a:latin typeface="+mn-lt"/>
                <a:cs typeface="+mn-cs"/>
              </a:rPr>
              <a:t> </a:t>
            </a: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xmlns="" id="{E23EA202-5036-46F9-8657-7F33076E0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331913" y="4843068"/>
            <a:ext cx="2438400" cy="1625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B9367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xmlns="" id="{C41BC73B-C0BA-403D-9290-2F2D381FA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562600" y="4843067"/>
            <a:ext cx="2438402" cy="16256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B9367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248421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2472</TotalTime>
  <Words>454</Words>
  <Application>Microsoft Office PowerPoint</Application>
  <PresentationFormat>On-screen Show (4:3)</PresentationFormat>
  <Paragraphs>113</Paragraphs>
  <Slides>14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1_Office Theme</vt:lpstr>
      <vt:lpstr>2_Office Theme</vt:lpstr>
      <vt:lpstr>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emilija.kovacevic</dc:creator>
  <cp:lastModifiedBy>Goran</cp:lastModifiedBy>
  <cp:revision>155</cp:revision>
  <dcterms:created xsi:type="dcterms:W3CDTF">2014-12-17T09:19:58Z</dcterms:created>
  <dcterms:modified xsi:type="dcterms:W3CDTF">2021-09-16T12:05:49Z</dcterms:modified>
</cp:coreProperties>
</file>